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416" r:id="rId3"/>
    <p:sldId id="380" r:id="rId4"/>
    <p:sldId id="542" r:id="rId5"/>
    <p:sldId id="544" r:id="rId6"/>
    <p:sldId id="495" r:id="rId7"/>
    <p:sldId id="546" r:id="rId8"/>
    <p:sldId id="285" r:id="rId9"/>
    <p:sldId id="500" r:id="rId10"/>
    <p:sldId id="504" r:id="rId11"/>
    <p:sldId id="501" r:id="rId12"/>
    <p:sldId id="502" r:id="rId13"/>
    <p:sldId id="562" r:id="rId14"/>
    <p:sldId id="450" r:id="rId15"/>
    <p:sldId id="278" r:id="rId16"/>
    <p:sldId id="408" r:id="rId17"/>
    <p:sldId id="510" r:id="rId18"/>
    <p:sldId id="549" r:id="rId19"/>
    <p:sldId id="550" r:id="rId20"/>
    <p:sldId id="511" r:id="rId21"/>
    <p:sldId id="530" r:id="rId22"/>
    <p:sldId id="553" r:id="rId23"/>
    <p:sldId id="555" r:id="rId24"/>
    <p:sldId id="568" r:id="rId25"/>
    <p:sldId id="557" r:id="rId26"/>
    <p:sldId id="558" r:id="rId27"/>
    <p:sldId id="559" r:id="rId28"/>
    <p:sldId id="560" r:id="rId29"/>
    <p:sldId id="564" r:id="rId30"/>
    <p:sldId id="572" r:id="rId31"/>
    <p:sldId id="573" r:id="rId32"/>
    <p:sldId id="566" r:id="rId33"/>
    <p:sldId id="528" r:id="rId34"/>
    <p:sldId id="574" r:id="rId35"/>
    <p:sldId id="531" r:id="rId36"/>
    <p:sldId id="567" r:id="rId37"/>
    <p:sldId id="303" r:id="rId38"/>
    <p:sldId id="540" r:id="rId39"/>
    <p:sldId id="314" r:id="rId40"/>
    <p:sldId id="315" r:id="rId41"/>
    <p:sldId id="317" r:id="rId42"/>
    <p:sldId id="570" r:id="rId43"/>
    <p:sldId id="330" r:id="rId44"/>
    <p:sldId id="532" r:id="rId45"/>
    <p:sldId id="534" r:id="rId46"/>
    <p:sldId id="535" r:id="rId47"/>
    <p:sldId id="571" r:id="rId48"/>
    <p:sldId id="395" r:id="rId49"/>
    <p:sldId id="462" r:id="rId50"/>
    <p:sldId id="536" r:id="rId51"/>
    <p:sldId id="538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0000"/>
    <a:srgbClr val="00FF02"/>
    <a:srgbClr val="F09252"/>
    <a:srgbClr val="E99E04"/>
    <a:srgbClr val="289C17"/>
    <a:srgbClr val="00B0F0"/>
    <a:srgbClr val="FF6600"/>
    <a:srgbClr val="0000FF"/>
    <a:srgbClr val="DBB3FF"/>
    <a:srgbClr val="C1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8" autoAdjust="0"/>
    <p:restoredTop sz="91101" autoAdjust="0"/>
  </p:normalViewPr>
  <p:slideViewPr>
    <p:cSldViewPr snapToGrid="0">
      <p:cViewPr>
        <p:scale>
          <a:sx n="90" d="100"/>
          <a:sy n="90" d="100"/>
        </p:scale>
        <p:origin x="1288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6378"/>
    </p:cViewPr>
  </p:sorterViewPr>
  <p:notesViewPr>
    <p:cSldViewPr snapToGrid="0">
      <p:cViewPr varScale="1">
        <p:scale>
          <a:sx n="71" d="100"/>
          <a:sy n="71" d="100"/>
        </p:scale>
        <p:origin x="2690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&#24037;&#20316;&#31807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&#24037;&#20316;&#31807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&#24037;&#20316;&#31807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0217106702808954"/>
          <c:y val="0.0592888676472899"/>
          <c:w val="0.970257350149407"/>
          <c:h val="0.87927389873904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Sheet1!$A$1:$A$101</c:f>
              <c:numCache>
                <c:formatCode>General</c:formatCode>
                <c:ptCount val="101"/>
                <c:pt idx="0">
                  <c:v>0.0</c:v>
                </c:pt>
                <c:pt idx="1">
                  <c:v>0.247403959</c:v>
                </c:pt>
                <c:pt idx="2">
                  <c:v>0.479425539</c:v>
                </c:pt>
                <c:pt idx="3">
                  <c:v>0.68163876</c:v>
                </c:pt>
                <c:pt idx="4">
                  <c:v>0.841470985</c:v>
                </c:pt>
                <c:pt idx="5">
                  <c:v>0.948984619</c:v>
                </c:pt>
                <c:pt idx="6">
                  <c:v>0.997494987</c:v>
                </c:pt>
                <c:pt idx="7">
                  <c:v>0.983985947</c:v>
                </c:pt>
                <c:pt idx="8">
                  <c:v>0.909297427</c:v>
                </c:pt>
                <c:pt idx="9">
                  <c:v>0.778073197</c:v>
                </c:pt>
                <c:pt idx="10">
                  <c:v>0.598472144</c:v>
                </c:pt>
                <c:pt idx="11">
                  <c:v>0.381660992</c:v>
                </c:pt>
                <c:pt idx="12">
                  <c:v>0.141120008</c:v>
                </c:pt>
                <c:pt idx="13">
                  <c:v>-0.108195135</c:v>
                </c:pt>
                <c:pt idx="14">
                  <c:v>-0.350783228</c:v>
                </c:pt>
                <c:pt idx="15">
                  <c:v>-0.571561319</c:v>
                </c:pt>
                <c:pt idx="16">
                  <c:v>-0.756802495</c:v>
                </c:pt>
                <c:pt idx="17">
                  <c:v>-0.894989358</c:v>
                </c:pt>
                <c:pt idx="18">
                  <c:v>-0.977530118</c:v>
                </c:pt>
                <c:pt idx="19">
                  <c:v>-0.999292789</c:v>
                </c:pt>
                <c:pt idx="20">
                  <c:v>-0.958924275</c:v>
                </c:pt>
                <c:pt idx="21">
                  <c:v>-0.858934493</c:v>
                </c:pt>
                <c:pt idx="22">
                  <c:v>-0.705540326</c:v>
                </c:pt>
                <c:pt idx="23">
                  <c:v>-0.508279077</c:v>
                </c:pt>
                <c:pt idx="24">
                  <c:v>-0.279415498</c:v>
                </c:pt>
                <c:pt idx="25">
                  <c:v>-0.033179217</c:v>
                </c:pt>
                <c:pt idx="26">
                  <c:v>0.215119988</c:v>
                </c:pt>
                <c:pt idx="27">
                  <c:v>0.450044074</c:v>
                </c:pt>
                <c:pt idx="28">
                  <c:v>0.656986599</c:v>
                </c:pt>
                <c:pt idx="29">
                  <c:v>0.823080879</c:v>
                </c:pt>
                <c:pt idx="30">
                  <c:v>0.937999977</c:v>
                </c:pt>
                <c:pt idx="31">
                  <c:v>0.994598779</c:v>
                </c:pt>
                <c:pt idx="32">
                  <c:v>0.989358247</c:v>
                </c:pt>
                <c:pt idx="33">
                  <c:v>0.92260421</c:v>
                </c:pt>
                <c:pt idx="34">
                  <c:v>0.798487113</c:v>
                </c:pt>
                <c:pt idx="35">
                  <c:v>0.624723954</c:v>
                </c:pt>
                <c:pt idx="36">
                  <c:v>0.412118485</c:v>
                </c:pt>
                <c:pt idx="37">
                  <c:v>0.173889485</c:v>
                </c:pt>
                <c:pt idx="38">
                  <c:v>-0.07515112</c:v>
                </c:pt>
                <c:pt idx="39">
                  <c:v>-0.319519194</c:v>
                </c:pt>
                <c:pt idx="40">
                  <c:v>-0.544021111</c:v>
                </c:pt>
                <c:pt idx="41">
                  <c:v>-0.73469843</c:v>
                </c:pt>
                <c:pt idx="42">
                  <c:v>-0.87969576</c:v>
                </c:pt>
                <c:pt idx="43">
                  <c:v>-0.969997868</c:v>
                </c:pt>
                <c:pt idx="44">
                  <c:v>-0.999990207</c:v>
                </c:pt>
                <c:pt idx="45">
                  <c:v>-0.967807998</c:v>
                </c:pt>
                <c:pt idx="46">
                  <c:v>-0.875452175</c:v>
                </c:pt>
                <c:pt idx="47">
                  <c:v>-0.728664976</c:v>
                </c:pt>
                <c:pt idx="48">
                  <c:v>-0.536572918</c:v>
                </c:pt>
                <c:pt idx="49">
                  <c:v>-0.311119355</c:v>
                </c:pt>
                <c:pt idx="50">
                  <c:v>-0.066321897</c:v>
                </c:pt>
                <c:pt idx="51">
                  <c:v>0.182599135</c:v>
                </c:pt>
                <c:pt idx="52">
                  <c:v>0.420167037</c:v>
                </c:pt>
                <c:pt idx="53">
                  <c:v>0.631610988</c:v>
                </c:pt>
                <c:pt idx="54">
                  <c:v>0.803784427</c:v>
                </c:pt>
                <c:pt idx="55">
                  <c:v>0.925982443</c:v>
                </c:pt>
                <c:pt idx="56">
                  <c:v>0.990607356</c:v>
                </c:pt>
                <c:pt idx="57">
                  <c:v>0.993641101</c:v>
                </c:pt>
                <c:pt idx="58">
                  <c:v>0.934895056</c:v>
                </c:pt>
                <c:pt idx="59">
                  <c:v>0.818021763</c:v>
                </c:pt>
                <c:pt idx="60">
                  <c:v>0.65028784</c:v>
                </c:pt>
                <c:pt idx="61">
                  <c:v>0.442122169</c:v>
                </c:pt>
                <c:pt idx="62">
                  <c:v>0.206467482</c:v>
                </c:pt>
                <c:pt idx="63">
                  <c:v>-0.042024353</c:v>
                </c:pt>
                <c:pt idx="64">
                  <c:v>-0.287903317</c:v>
                </c:pt>
                <c:pt idx="65">
                  <c:v>-0.515881847</c:v>
                </c:pt>
                <c:pt idx="66">
                  <c:v>-0.711785342</c:v>
                </c:pt>
                <c:pt idx="67">
                  <c:v>-0.863433473</c:v>
                </c:pt>
                <c:pt idx="68">
                  <c:v>-0.961397492</c:v>
                </c:pt>
                <c:pt idx="69">
                  <c:v>-0.999586471</c:v>
                </c:pt>
                <c:pt idx="70">
                  <c:v>-0.975626005</c:v>
                </c:pt>
                <c:pt idx="71">
                  <c:v>-0.89100584</c:v>
                </c:pt>
                <c:pt idx="72">
                  <c:v>-0.750987247</c:v>
                </c:pt>
                <c:pt idx="73">
                  <c:v>-0.564275904</c:v>
                </c:pt>
                <c:pt idx="74">
                  <c:v>-0.342480618</c:v>
                </c:pt>
                <c:pt idx="75">
                  <c:v>-0.099391547</c:v>
                </c:pt>
                <c:pt idx="76">
                  <c:v>0.14987721</c:v>
                </c:pt>
                <c:pt idx="77">
                  <c:v>0.389827327</c:v>
                </c:pt>
                <c:pt idx="78">
                  <c:v>0.60553987</c:v>
                </c:pt>
                <c:pt idx="79">
                  <c:v>0.783602876</c:v>
                </c:pt>
                <c:pt idx="80">
                  <c:v>0.912945251</c:v>
                </c:pt>
                <c:pt idx="81">
                  <c:v>0.985525112</c:v>
                </c:pt>
                <c:pt idx="82">
                  <c:v>0.996829794</c:v>
                </c:pt>
                <c:pt idx="83">
                  <c:v>0.946156428</c:v>
                </c:pt>
                <c:pt idx="84">
                  <c:v>0.836655639</c:v>
                </c:pt>
                <c:pt idx="85">
                  <c:v>0.675135653</c:v>
                </c:pt>
                <c:pt idx="86">
                  <c:v>0.471639003</c:v>
                </c:pt>
                <c:pt idx="87">
                  <c:v>0.238818124</c:v>
                </c:pt>
                <c:pt idx="88">
                  <c:v>-0.008851309</c:v>
                </c:pt>
                <c:pt idx="89">
                  <c:v>-0.255970411</c:v>
                </c:pt>
                <c:pt idx="90">
                  <c:v>-0.487174512</c:v>
                </c:pt>
                <c:pt idx="91">
                  <c:v>-0.688088462</c:v>
                </c:pt>
                <c:pt idx="92">
                  <c:v>-0.846220404</c:v>
                </c:pt>
                <c:pt idx="93">
                  <c:v>-0.95173846</c:v>
                </c:pt>
                <c:pt idx="94">
                  <c:v>-0.998082028</c:v>
                </c:pt>
                <c:pt idx="95">
                  <c:v>-0.98236969</c:v>
                </c:pt>
                <c:pt idx="96">
                  <c:v>-0.905578362</c:v>
                </c:pt>
                <c:pt idx="97">
                  <c:v>-0.772482558</c:v>
                </c:pt>
                <c:pt idx="98">
                  <c:v>-0.59135753</c:v>
                </c:pt>
                <c:pt idx="99">
                  <c:v>-0.373464755</c:v>
                </c:pt>
                <c:pt idx="100">
                  <c:v>-0.13235175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2279632"/>
        <c:axId val="2138159504"/>
      </c:lineChart>
      <c:catAx>
        <c:axId val="-2122279632"/>
        <c:scaling>
          <c:orientation val="minMax"/>
        </c:scaling>
        <c:delete val="1"/>
        <c:axPos val="b"/>
        <c:majorTickMark val="none"/>
        <c:minorTickMark val="none"/>
        <c:tickLblPos val="nextTo"/>
        <c:crossAx val="2138159504"/>
        <c:crosses val="autoZero"/>
        <c:auto val="1"/>
        <c:lblAlgn val="ctr"/>
        <c:lblOffset val="100"/>
        <c:noMultiLvlLbl val="0"/>
      </c:catAx>
      <c:valAx>
        <c:axId val="21381595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227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noFill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0217106702808954"/>
          <c:y val="0.0592888676472899"/>
          <c:w val="0.970257350149407"/>
          <c:h val="0.87927389873904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Sheet1!$A$1:$A$101</c:f>
              <c:numCache>
                <c:formatCode>General</c:formatCode>
                <c:ptCount val="101"/>
                <c:pt idx="0">
                  <c:v>0.0</c:v>
                </c:pt>
                <c:pt idx="1">
                  <c:v>0.247403959</c:v>
                </c:pt>
                <c:pt idx="2">
                  <c:v>0.479425539</c:v>
                </c:pt>
                <c:pt idx="3">
                  <c:v>0.68163876</c:v>
                </c:pt>
                <c:pt idx="4">
                  <c:v>0.841470985</c:v>
                </c:pt>
                <c:pt idx="5">
                  <c:v>0.948984619</c:v>
                </c:pt>
                <c:pt idx="6">
                  <c:v>0.997494987</c:v>
                </c:pt>
                <c:pt idx="7">
                  <c:v>0.983985947</c:v>
                </c:pt>
                <c:pt idx="8">
                  <c:v>0.909297427</c:v>
                </c:pt>
                <c:pt idx="9">
                  <c:v>0.778073197</c:v>
                </c:pt>
                <c:pt idx="10">
                  <c:v>0.598472144</c:v>
                </c:pt>
                <c:pt idx="11">
                  <c:v>0.381660992</c:v>
                </c:pt>
                <c:pt idx="12">
                  <c:v>0.141120008</c:v>
                </c:pt>
                <c:pt idx="13">
                  <c:v>-0.108195135</c:v>
                </c:pt>
                <c:pt idx="14">
                  <c:v>-0.350783228</c:v>
                </c:pt>
                <c:pt idx="15">
                  <c:v>-0.571561319</c:v>
                </c:pt>
                <c:pt idx="16">
                  <c:v>-0.756802495</c:v>
                </c:pt>
                <c:pt idx="17">
                  <c:v>-0.894989358</c:v>
                </c:pt>
                <c:pt idx="18">
                  <c:v>-0.977530118</c:v>
                </c:pt>
                <c:pt idx="19">
                  <c:v>-0.999292789</c:v>
                </c:pt>
                <c:pt idx="20">
                  <c:v>-0.958924275</c:v>
                </c:pt>
                <c:pt idx="21">
                  <c:v>-0.858934493</c:v>
                </c:pt>
                <c:pt idx="22">
                  <c:v>-0.705540326</c:v>
                </c:pt>
                <c:pt idx="23">
                  <c:v>-0.508279077</c:v>
                </c:pt>
                <c:pt idx="24">
                  <c:v>-0.279415498</c:v>
                </c:pt>
                <c:pt idx="25">
                  <c:v>-0.033179217</c:v>
                </c:pt>
                <c:pt idx="26">
                  <c:v>0.215119988</c:v>
                </c:pt>
                <c:pt idx="27">
                  <c:v>0.450044074</c:v>
                </c:pt>
                <c:pt idx="28">
                  <c:v>0.656986599</c:v>
                </c:pt>
                <c:pt idx="29">
                  <c:v>0.823080879</c:v>
                </c:pt>
                <c:pt idx="30">
                  <c:v>0.937999977</c:v>
                </c:pt>
                <c:pt idx="31">
                  <c:v>0.994598779</c:v>
                </c:pt>
                <c:pt idx="32">
                  <c:v>0.989358247</c:v>
                </c:pt>
                <c:pt idx="33">
                  <c:v>0.92260421</c:v>
                </c:pt>
                <c:pt idx="34">
                  <c:v>0.798487113</c:v>
                </c:pt>
                <c:pt idx="35">
                  <c:v>0.624723954</c:v>
                </c:pt>
                <c:pt idx="36">
                  <c:v>0.412118485</c:v>
                </c:pt>
                <c:pt idx="37">
                  <c:v>0.173889485</c:v>
                </c:pt>
                <c:pt idx="38">
                  <c:v>-0.07515112</c:v>
                </c:pt>
                <c:pt idx="39">
                  <c:v>-0.319519194</c:v>
                </c:pt>
                <c:pt idx="40">
                  <c:v>-0.544021111</c:v>
                </c:pt>
                <c:pt idx="41">
                  <c:v>-0.73469843</c:v>
                </c:pt>
                <c:pt idx="42">
                  <c:v>-0.87969576</c:v>
                </c:pt>
                <c:pt idx="43">
                  <c:v>-0.969997868</c:v>
                </c:pt>
                <c:pt idx="44">
                  <c:v>-0.999990207</c:v>
                </c:pt>
                <c:pt idx="45">
                  <c:v>-0.967807998</c:v>
                </c:pt>
                <c:pt idx="46">
                  <c:v>-0.875452175</c:v>
                </c:pt>
                <c:pt idx="47">
                  <c:v>-0.728664976</c:v>
                </c:pt>
                <c:pt idx="48">
                  <c:v>-0.536572918</c:v>
                </c:pt>
                <c:pt idx="49">
                  <c:v>-0.311119355</c:v>
                </c:pt>
                <c:pt idx="50">
                  <c:v>-0.066321897</c:v>
                </c:pt>
                <c:pt idx="51">
                  <c:v>0.182599135</c:v>
                </c:pt>
                <c:pt idx="52">
                  <c:v>0.420167037</c:v>
                </c:pt>
                <c:pt idx="53">
                  <c:v>0.631610988</c:v>
                </c:pt>
                <c:pt idx="54">
                  <c:v>0.803784427</c:v>
                </c:pt>
                <c:pt idx="55">
                  <c:v>0.925982443</c:v>
                </c:pt>
                <c:pt idx="56">
                  <c:v>0.990607356</c:v>
                </c:pt>
                <c:pt idx="57">
                  <c:v>0.993641101</c:v>
                </c:pt>
                <c:pt idx="58">
                  <c:v>0.934895056</c:v>
                </c:pt>
                <c:pt idx="59">
                  <c:v>0.818021763</c:v>
                </c:pt>
                <c:pt idx="60">
                  <c:v>0.65028784</c:v>
                </c:pt>
                <c:pt idx="61">
                  <c:v>0.442122169</c:v>
                </c:pt>
                <c:pt idx="62">
                  <c:v>0.206467482</c:v>
                </c:pt>
                <c:pt idx="63">
                  <c:v>-0.042024353</c:v>
                </c:pt>
                <c:pt idx="64">
                  <c:v>-0.287903317</c:v>
                </c:pt>
                <c:pt idx="65">
                  <c:v>-0.515881847</c:v>
                </c:pt>
                <c:pt idx="66">
                  <c:v>-0.711785342</c:v>
                </c:pt>
                <c:pt idx="67">
                  <c:v>-0.863433473</c:v>
                </c:pt>
                <c:pt idx="68">
                  <c:v>-0.961397492</c:v>
                </c:pt>
                <c:pt idx="69">
                  <c:v>-0.999586471</c:v>
                </c:pt>
                <c:pt idx="70">
                  <c:v>-0.975626005</c:v>
                </c:pt>
                <c:pt idx="71">
                  <c:v>-0.89100584</c:v>
                </c:pt>
                <c:pt idx="72">
                  <c:v>-0.750987247</c:v>
                </c:pt>
                <c:pt idx="73">
                  <c:v>-0.564275904</c:v>
                </c:pt>
                <c:pt idx="74">
                  <c:v>-0.342480618</c:v>
                </c:pt>
                <c:pt idx="75">
                  <c:v>-0.099391547</c:v>
                </c:pt>
                <c:pt idx="76">
                  <c:v>0.14987721</c:v>
                </c:pt>
                <c:pt idx="77">
                  <c:v>0.389827327</c:v>
                </c:pt>
                <c:pt idx="78">
                  <c:v>0.60553987</c:v>
                </c:pt>
                <c:pt idx="79">
                  <c:v>0.783602876</c:v>
                </c:pt>
                <c:pt idx="80">
                  <c:v>0.912945251</c:v>
                </c:pt>
                <c:pt idx="81">
                  <c:v>0.985525112</c:v>
                </c:pt>
                <c:pt idx="82">
                  <c:v>0.996829794</c:v>
                </c:pt>
                <c:pt idx="83">
                  <c:v>0.946156428</c:v>
                </c:pt>
                <c:pt idx="84">
                  <c:v>0.836655639</c:v>
                </c:pt>
                <c:pt idx="85">
                  <c:v>0.675135653</c:v>
                </c:pt>
                <c:pt idx="86">
                  <c:v>0.471639003</c:v>
                </c:pt>
                <c:pt idx="87">
                  <c:v>0.238818124</c:v>
                </c:pt>
                <c:pt idx="88">
                  <c:v>-0.008851309</c:v>
                </c:pt>
                <c:pt idx="89">
                  <c:v>-0.255970411</c:v>
                </c:pt>
                <c:pt idx="90">
                  <c:v>-0.487174512</c:v>
                </c:pt>
                <c:pt idx="91">
                  <c:v>-0.688088462</c:v>
                </c:pt>
                <c:pt idx="92">
                  <c:v>-0.846220404</c:v>
                </c:pt>
                <c:pt idx="93">
                  <c:v>-0.95173846</c:v>
                </c:pt>
                <c:pt idx="94">
                  <c:v>-0.998082028</c:v>
                </c:pt>
                <c:pt idx="95">
                  <c:v>-0.98236969</c:v>
                </c:pt>
                <c:pt idx="96">
                  <c:v>-0.905578362</c:v>
                </c:pt>
                <c:pt idx="97">
                  <c:v>-0.772482558</c:v>
                </c:pt>
                <c:pt idx="98">
                  <c:v>-0.59135753</c:v>
                </c:pt>
                <c:pt idx="99">
                  <c:v>-0.373464755</c:v>
                </c:pt>
                <c:pt idx="100">
                  <c:v>-0.13235175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2730960"/>
        <c:axId val="-2122728144"/>
      </c:lineChart>
      <c:catAx>
        <c:axId val="-2122730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-2122728144"/>
        <c:crosses val="autoZero"/>
        <c:auto val="1"/>
        <c:lblAlgn val="ctr"/>
        <c:lblOffset val="100"/>
        <c:noMultiLvlLbl val="0"/>
      </c:catAx>
      <c:valAx>
        <c:axId val="-21227281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273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noFill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0217106702808954"/>
          <c:y val="0.0592888676472899"/>
          <c:w val="0.970257350149407"/>
          <c:h val="0.87927389873904"/>
        </c:manualLayout>
      </c:layout>
      <c:lineChart>
        <c:grouping val="standard"/>
        <c:varyColors val="0"/>
        <c:ser>
          <c:idx val="0"/>
          <c:order val="0"/>
          <c:spPr>
            <a:ln w="76200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Sheet1!$A$1:$A$101</c:f>
              <c:numCache>
                <c:formatCode>General</c:formatCode>
                <c:ptCount val="101"/>
                <c:pt idx="0">
                  <c:v>0.0</c:v>
                </c:pt>
                <c:pt idx="1">
                  <c:v>0.247403959</c:v>
                </c:pt>
                <c:pt idx="2">
                  <c:v>0.479425539</c:v>
                </c:pt>
                <c:pt idx="3">
                  <c:v>0.68163876</c:v>
                </c:pt>
                <c:pt idx="4">
                  <c:v>0.841470985</c:v>
                </c:pt>
                <c:pt idx="5">
                  <c:v>0.948984619</c:v>
                </c:pt>
                <c:pt idx="6">
                  <c:v>0.997494987</c:v>
                </c:pt>
                <c:pt idx="7">
                  <c:v>0.983985947</c:v>
                </c:pt>
                <c:pt idx="8">
                  <c:v>0.909297427</c:v>
                </c:pt>
                <c:pt idx="9">
                  <c:v>0.778073197</c:v>
                </c:pt>
                <c:pt idx="10">
                  <c:v>0.598472144</c:v>
                </c:pt>
                <c:pt idx="11">
                  <c:v>0.381660992</c:v>
                </c:pt>
                <c:pt idx="12">
                  <c:v>0.141120008</c:v>
                </c:pt>
                <c:pt idx="13">
                  <c:v>-0.108195135</c:v>
                </c:pt>
                <c:pt idx="14">
                  <c:v>-0.350783228</c:v>
                </c:pt>
                <c:pt idx="15">
                  <c:v>-0.571561319</c:v>
                </c:pt>
                <c:pt idx="16">
                  <c:v>-0.756802495</c:v>
                </c:pt>
                <c:pt idx="17">
                  <c:v>-0.894989358</c:v>
                </c:pt>
                <c:pt idx="18">
                  <c:v>-0.977530118</c:v>
                </c:pt>
                <c:pt idx="19">
                  <c:v>-0.999292789</c:v>
                </c:pt>
                <c:pt idx="20">
                  <c:v>-0.958924275</c:v>
                </c:pt>
                <c:pt idx="21">
                  <c:v>-0.858934493</c:v>
                </c:pt>
                <c:pt idx="22">
                  <c:v>-0.705540326</c:v>
                </c:pt>
                <c:pt idx="23">
                  <c:v>-0.508279077</c:v>
                </c:pt>
                <c:pt idx="24">
                  <c:v>-0.279415498</c:v>
                </c:pt>
                <c:pt idx="25">
                  <c:v>-0.033179217</c:v>
                </c:pt>
                <c:pt idx="26">
                  <c:v>0.215119988</c:v>
                </c:pt>
                <c:pt idx="27">
                  <c:v>0.450044074</c:v>
                </c:pt>
                <c:pt idx="28">
                  <c:v>0.656986599</c:v>
                </c:pt>
                <c:pt idx="29">
                  <c:v>0.823080879</c:v>
                </c:pt>
                <c:pt idx="30">
                  <c:v>0.937999977</c:v>
                </c:pt>
                <c:pt idx="31">
                  <c:v>0.994598779</c:v>
                </c:pt>
                <c:pt idx="32">
                  <c:v>0.989358247</c:v>
                </c:pt>
                <c:pt idx="33">
                  <c:v>0.92260421</c:v>
                </c:pt>
                <c:pt idx="34">
                  <c:v>0.798487113</c:v>
                </c:pt>
                <c:pt idx="35">
                  <c:v>0.624723954</c:v>
                </c:pt>
                <c:pt idx="36">
                  <c:v>0.412118485</c:v>
                </c:pt>
                <c:pt idx="37">
                  <c:v>0.173889485</c:v>
                </c:pt>
                <c:pt idx="38">
                  <c:v>-0.07515112</c:v>
                </c:pt>
                <c:pt idx="39">
                  <c:v>-0.319519194</c:v>
                </c:pt>
                <c:pt idx="40">
                  <c:v>-0.544021111</c:v>
                </c:pt>
                <c:pt idx="41">
                  <c:v>-0.73469843</c:v>
                </c:pt>
                <c:pt idx="42">
                  <c:v>-0.87969576</c:v>
                </c:pt>
                <c:pt idx="43">
                  <c:v>-0.969997868</c:v>
                </c:pt>
                <c:pt idx="44">
                  <c:v>-0.999990207</c:v>
                </c:pt>
                <c:pt idx="45">
                  <c:v>-0.967807998</c:v>
                </c:pt>
                <c:pt idx="46">
                  <c:v>-0.875452175</c:v>
                </c:pt>
                <c:pt idx="47">
                  <c:v>-0.728664976</c:v>
                </c:pt>
                <c:pt idx="48">
                  <c:v>-0.536572918</c:v>
                </c:pt>
                <c:pt idx="49">
                  <c:v>-0.311119355</c:v>
                </c:pt>
                <c:pt idx="50">
                  <c:v>-0.066321897</c:v>
                </c:pt>
                <c:pt idx="51">
                  <c:v>0.182599135</c:v>
                </c:pt>
                <c:pt idx="52">
                  <c:v>0.420167037</c:v>
                </c:pt>
                <c:pt idx="53">
                  <c:v>0.631610988</c:v>
                </c:pt>
                <c:pt idx="54">
                  <c:v>0.803784427</c:v>
                </c:pt>
                <c:pt idx="55">
                  <c:v>0.925982443</c:v>
                </c:pt>
                <c:pt idx="56">
                  <c:v>0.990607356</c:v>
                </c:pt>
                <c:pt idx="57">
                  <c:v>0.993641101</c:v>
                </c:pt>
                <c:pt idx="58">
                  <c:v>0.934895056</c:v>
                </c:pt>
                <c:pt idx="59">
                  <c:v>0.818021763</c:v>
                </c:pt>
                <c:pt idx="60">
                  <c:v>0.65028784</c:v>
                </c:pt>
                <c:pt idx="61">
                  <c:v>0.442122169</c:v>
                </c:pt>
                <c:pt idx="62">
                  <c:v>0.206467482</c:v>
                </c:pt>
                <c:pt idx="63">
                  <c:v>-0.042024353</c:v>
                </c:pt>
                <c:pt idx="64">
                  <c:v>-0.287903317</c:v>
                </c:pt>
                <c:pt idx="65">
                  <c:v>-0.515881847</c:v>
                </c:pt>
                <c:pt idx="66">
                  <c:v>-0.711785342</c:v>
                </c:pt>
                <c:pt idx="67">
                  <c:v>-0.863433473</c:v>
                </c:pt>
                <c:pt idx="68">
                  <c:v>-0.961397492</c:v>
                </c:pt>
                <c:pt idx="69">
                  <c:v>-0.999586471</c:v>
                </c:pt>
                <c:pt idx="70">
                  <c:v>-0.975626005</c:v>
                </c:pt>
                <c:pt idx="71">
                  <c:v>-0.89100584</c:v>
                </c:pt>
                <c:pt idx="72">
                  <c:v>-0.750987247</c:v>
                </c:pt>
                <c:pt idx="73">
                  <c:v>-0.564275904</c:v>
                </c:pt>
                <c:pt idx="74">
                  <c:v>-0.342480618</c:v>
                </c:pt>
                <c:pt idx="75">
                  <c:v>-0.099391547</c:v>
                </c:pt>
                <c:pt idx="76">
                  <c:v>0.14987721</c:v>
                </c:pt>
                <c:pt idx="77">
                  <c:v>0.389827327</c:v>
                </c:pt>
                <c:pt idx="78">
                  <c:v>0.60553987</c:v>
                </c:pt>
                <c:pt idx="79">
                  <c:v>0.783602876</c:v>
                </c:pt>
                <c:pt idx="80">
                  <c:v>0.912945251</c:v>
                </c:pt>
                <c:pt idx="81">
                  <c:v>0.985525112</c:v>
                </c:pt>
                <c:pt idx="82">
                  <c:v>0.996829794</c:v>
                </c:pt>
                <c:pt idx="83">
                  <c:v>0.946156428</c:v>
                </c:pt>
                <c:pt idx="84">
                  <c:v>0.836655639</c:v>
                </c:pt>
                <c:pt idx="85">
                  <c:v>0.675135653</c:v>
                </c:pt>
                <c:pt idx="86">
                  <c:v>0.471639003</c:v>
                </c:pt>
                <c:pt idx="87">
                  <c:v>0.238818124</c:v>
                </c:pt>
                <c:pt idx="88">
                  <c:v>-0.008851309</c:v>
                </c:pt>
                <c:pt idx="89">
                  <c:v>-0.255970411</c:v>
                </c:pt>
                <c:pt idx="90">
                  <c:v>-0.487174512</c:v>
                </c:pt>
                <c:pt idx="91">
                  <c:v>-0.688088462</c:v>
                </c:pt>
                <c:pt idx="92">
                  <c:v>-0.846220404</c:v>
                </c:pt>
                <c:pt idx="93">
                  <c:v>-0.95173846</c:v>
                </c:pt>
                <c:pt idx="94">
                  <c:v>-0.998082028</c:v>
                </c:pt>
                <c:pt idx="95">
                  <c:v>-0.98236969</c:v>
                </c:pt>
                <c:pt idx="96">
                  <c:v>-0.905578362</c:v>
                </c:pt>
                <c:pt idx="97">
                  <c:v>-0.772482558</c:v>
                </c:pt>
                <c:pt idx="98">
                  <c:v>-0.59135753</c:v>
                </c:pt>
                <c:pt idx="99">
                  <c:v>-0.373464755</c:v>
                </c:pt>
                <c:pt idx="100">
                  <c:v>-0.13235175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2562480"/>
        <c:axId val="-2122559664"/>
      </c:lineChart>
      <c:catAx>
        <c:axId val="-2122562480"/>
        <c:scaling>
          <c:orientation val="minMax"/>
        </c:scaling>
        <c:delete val="1"/>
        <c:axPos val="b"/>
        <c:majorTickMark val="none"/>
        <c:minorTickMark val="none"/>
        <c:tickLblPos val="nextTo"/>
        <c:crossAx val="-2122559664"/>
        <c:crosses val="autoZero"/>
        <c:auto val="1"/>
        <c:lblAlgn val="ctr"/>
        <c:lblOffset val="100"/>
        <c:noMultiLvlLbl val="0"/>
      </c:catAx>
      <c:valAx>
        <c:axId val="-21225596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225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noFill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DAH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0FF02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15875">
                <a:solidFill>
                  <a:schemeClr val="tx1"/>
                </a:solidFill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DAH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srgbClr val="0000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DAH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9882544"/>
        <c:axId val="-2109879584"/>
      </c:barChart>
      <c:catAx>
        <c:axId val="-210988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09879584"/>
        <c:crosses val="autoZero"/>
        <c:auto val="1"/>
        <c:lblAlgn val="ctr"/>
        <c:lblOffset val="100"/>
        <c:noMultiLvlLbl val="0"/>
      </c:catAx>
      <c:valAx>
        <c:axId val="-21098795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0988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50800">
      <a:solidFill>
        <a:srgbClr val="C00000"/>
      </a:solidFill>
    </a:ln>
    <a:effectLst/>
  </c:spPr>
  <c:txPr>
    <a:bodyPr/>
    <a:lstStyle/>
    <a:p>
      <a:pPr>
        <a:defRPr>
          <a:noFill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BA9EB-ECA7-4E55-A680-185BF9DD08CD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E2754-6A9A-4F95-9DD3-E4710F5C3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89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FDADF-9E73-F749-AE76-24E13094E7AA}" type="datetimeFigureOut">
              <a:rPr kumimoji="1" lang="zh-CN" altLang="en-US" smtClean="0"/>
              <a:pPr/>
              <a:t>15/9/5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E64D-F61A-AE41-B0EC-9454024AE08A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916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</a:t>
            </a:r>
            <a:r>
              <a:rPr lang="en-US" altLang="zh-CN" baseline="0" dirty="0" smtClean="0"/>
              <a:t>noon.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Lei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Yang,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 postdoc fellow 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Tsinghua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university.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Qiongzheng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Tianci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</a:t>
            </a:r>
            <a:r>
              <a:rPr lang="en-US" altLang="zh-CN" baseline="30000" dirty="0" smtClean="0"/>
              <a:t>rd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year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Phd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Studen</a:t>
            </a:r>
            <a:r>
              <a:rPr lang="en-US" altLang="zh-CN" baseline="0" dirty="0" smtClean="0"/>
              <a:t>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Prof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Xiangyang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Yunhao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supervisors.</a:t>
            </a:r>
            <a:endParaRPr lang="zh-CN" altLang="en-US" dirty="0" smtClean="0"/>
          </a:p>
          <a:p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honor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present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systems.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173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When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question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“Can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enable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walls?”</a:t>
            </a:r>
            <a:r>
              <a:rPr lang="zh-CN" altLang="en-US" baseline="0" dirty="0" smtClean="0"/>
              <a:t>  </a:t>
            </a:r>
            <a:r>
              <a:rPr lang="en-US" altLang="zh-CN" baseline="0" dirty="0" smtClean="0"/>
              <a:t>Almost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everybody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answered “absolutely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NO!”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That's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true,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modulates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backscatter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kind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weak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hand,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mention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238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Remembering that it is well known that RFID systems adopt an asymmetric architecture in order to reduce the tags’</a:t>
            </a:r>
            <a:r>
              <a:rPr lang="zh-CN" altLang="en-US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complexity and costs. Such design has three important</a:t>
            </a:r>
            <a:r>
              <a:rPr lang="zh-CN" altLang="en-US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features.</a:t>
            </a:r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reader provides a strong</a:t>
            </a:r>
            <a:r>
              <a:rPr lang="zh-CN" altLang="en-US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transmitting signal, which is sufficient for two-way traversal through a wall. </a:t>
            </a:r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Second, the tag has no transceiver and modulates its ID on the backscatter signals. Its modulation is vulnerable to the interference</a:t>
            </a:r>
            <a:r>
              <a:rPr lang="zh-CN" altLang="en-US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ambient reflections.</a:t>
            </a:r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4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Third, the RFID technology comes from the radar. The system has strong ability to resolve very weak signals from the background. </a:t>
            </a:r>
            <a:endParaRPr lang="zh-CN" altLang="en-US" sz="4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sz="4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977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Inspired by these three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features, we redefine RFID system to extend our senses. 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leverage the reader to supply RF signals to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objects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room.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attach an array of tags on the wall and treat them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antenna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array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reflections. 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Apart from tags, the transmitting signals from reader are also reflected from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object.</a:t>
            </a:r>
            <a:endParaRPr lang="zh-CN" altLang="en-US" sz="24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reflections plus the original signals from reader provide a combined signal to each tag for their modulations. 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the backscatter signal that carries tag’ ID implicitly contains the reflections from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target.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somehow</a:t>
            </a:r>
            <a:r>
              <a:rPr lang="zh-CN" altLang="en-US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reflections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signal,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zh-CN" altLang="en-US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2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walls.</a:t>
            </a:r>
            <a:endParaRPr lang="zh-CN" altLang="en-US" sz="24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2183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research.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video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robot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taking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notebook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reflector.</a:t>
            </a:r>
            <a:endParaRPr lang="zh-CN" altLang="en-US" baseline="0" dirty="0" smtClean="0"/>
          </a:p>
          <a:p>
            <a:endParaRPr lang="zh-CN" altLang="en-US" baseline="0" dirty="0" smtClean="0"/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output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tracking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system.</a:t>
            </a:r>
            <a:endParaRPr lang="zh-CN" altLang="en-US" baseline="0" dirty="0" smtClean="0"/>
          </a:p>
          <a:p>
            <a:r>
              <a:rPr lang="en-US" altLang="zh-CN" baseline="0" dirty="0" smtClean="0"/>
              <a:t>[show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video]</a:t>
            </a:r>
            <a:endParaRPr lang="zh-CN" altLang="en-US" baseline="0" dirty="0" smtClean="0"/>
          </a:p>
          <a:p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array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reader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antenna.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deploy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behind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5488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1600" b="0" kern="1200" baseline="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Tadar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compact,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low-cost,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accessible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civilians.</a:t>
            </a:r>
          </a:p>
          <a:p>
            <a:pPr algn="l">
              <a:lnSpc>
                <a:spcPct val="150000"/>
              </a:lnSpc>
            </a:pPr>
            <a:endParaRPr lang="en-US" altLang="zh-CN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rest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talk, we will introduce how to address the following challenges.</a:t>
            </a: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It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quite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separate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weaker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another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weak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signal.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Especially,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task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accomplished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purely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commercial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devices.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It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means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any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modification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access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low-level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layer.</a:t>
            </a: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Second,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flash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effect,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reflections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moving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objects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totally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drown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reflections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walls.</a:t>
            </a: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face</a:t>
            </a:r>
            <a:r>
              <a:rPr lang="zh-CN" altLang="en-US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b="0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various diversities from hardware and objects.</a:t>
            </a:r>
            <a:endParaRPr lang="zh-CN" altLang="en-US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endParaRPr lang="en-US" altLang="zh-CN" sz="1600" b="0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7580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all, w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conducted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empirical studies to better understand how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tag’s backscatter signal.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1439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Due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time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limitation,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omit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experiment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details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only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present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conclusions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here.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If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you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have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interests,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please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our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paper.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 smtClean="0">
                    <a:solidFill>
                      <a:schemeClr val="bg1"/>
                    </a:solidFill>
                  </a:rPr>
                  <a:t>Notice that we use COTS RFID readers.</a:t>
                </a:r>
              </a:p>
              <a:p>
                <a:pPr marL="228600" marR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="1" dirty="0" smtClean="0">
                  <a:solidFill>
                    <a:schemeClr val="bg1"/>
                  </a:solidFill>
                </a:endParaRPr>
              </a:p>
              <a:p>
                <a:pPr marL="228600" marR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 resolution of RF phase supported by </a:t>
                </a: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our COTS </a:t>
                </a: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reader </a:t>
                </a: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is </a:t>
                </a: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0.0015 radians in theory, </a:t>
                </a:r>
              </a:p>
              <a:p>
                <a:pPr marL="228600" marR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endParaRPr lang="en-US" altLang="zh-CN" sz="12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28600" marR="0" indent="-2286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lang="en-US" altLang="zh-CN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thereby offering ≈ 320mm ∗ 0.0015/(4 × 3.14) = 0.038mm ranging resolution. </a:t>
                </a:r>
                <a:endParaRPr lang="en-US" altLang="zh-CN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066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first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conclusion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is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that: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there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exist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three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dominated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propagation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paths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among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reader,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tag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and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reflector.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The first path is from reader A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to tag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T. 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The second path is from reader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A, reflected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of X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and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then to tag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T. 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The third path is from tag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 to reader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A.</a:t>
            </a:r>
            <a:endParaRPr lang="en-US" altLang="zh-CN" sz="1200" dirty="0" smtClean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3668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tx1"/>
                </a:solidFill>
              </a:rPr>
              <a:t>The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 second conclusion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is that,  the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signals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propagate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through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first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two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paths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combine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at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tx1"/>
                </a:solidFill>
              </a:rPr>
              <a:t>tag.</a:t>
            </a:r>
            <a:endParaRPr lang="zh-CN" altLang="en-US" sz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9064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tag uses</a:t>
            </a:r>
            <a:r>
              <a:rPr lang="en-US" altLang="zh-CN" baseline="0" dirty="0" smtClean="0"/>
              <a:t> the combined signal to modulate its ID and sends back to the reader.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24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This is the my</a:t>
            </a:r>
            <a:r>
              <a:rPr lang="en-US" altLang="zh-CN" b="1" baseline="0" dirty="0" smtClean="0"/>
              <a:t> talk outline today.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2346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Thus, the backscatter</a:t>
            </a:r>
            <a:r>
              <a:rPr kumimoji="1" lang="en-US" altLang="zh-CN" baseline="0" dirty="0" smtClean="0"/>
              <a:t> signal collected by the reader implicitly contains the reflections from our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target. 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somehow</a:t>
            </a:r>
            <a:r>
              <a:rPr lang="zh-CN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reflections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signal,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walls.</a:t>
            </a:r>
            <a:endParaRPr lang="zh-CN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1490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our first task is to extract reflections. We consider three cases.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2294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latin typeface="Calibri" panose="020F0502020204030204" pitchFamily="34" charset="0"/>
              </a:rPr>
              <a:t>Case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I: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signal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between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reader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and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tag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propagates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through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light-of-sight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without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any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reflections.</a:t>
            </a:r>
            <a:endParaRPr lang="en-US" altLang="zh-CN" b="1" dirty="0" smtClean="0">
              <a:latin typeface="Calibri" panose="020F050202020403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601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This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figure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illustrates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first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case.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transmits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tag.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tag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backscatters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ID.</a:t>
                </a:r>
                <a:endParaRPr lang="zh-CN" altLang="en-US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1" baseline="0" dirty="0" smtClean="0">
                    <a:solidFill>
                      <a:schemeClr val="bg1"/>
                    </a:solidFill>
                    <a:latin typeface="Cambria Math" charset="0"/>
                  </a:rPr>
                  <a:t>In this case, we can model the signal using this equation.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="0" i="1" baseline="0" dirty="0" smtClean="0">
                  <a:solidFill>
                    <a:schemeClr val="bg1"/>
                  </a:solidFill>
                  <a:latin typeface="Cambria Math" charset="0"/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baseline="0" dirty="0" smtClean="0">
                    <a:solidFill>
                      <a:schemeClr val="bg1"/>
                    </a:solidFill>
                    <a:latin typeface="Cambria Math" charset="0"/>
                  </a:rPr>
                  <a:t>𝑆_(𝐴→𝑇)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transmitting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 and received by the tag.</a:t>
                </a:r>
                <a:endParaRPr lang="zh-CN" altLang="en-US" dirty="0" smtClean="0"/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="0" i="1" baseline="0" dirty="0" smtClean="0">
                  <a:solidFill>
                    <a:schemeClr val="bg1"/>
                  </a:solidFill>
                  <a:latin typeface="Cambria Math" charset="0"/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backscatter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that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received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backscattered 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="0" i="1" baseline="0" dirty="0" smtClean="0">
                  <a:solidFill>
                    <a:schemeClr val="bg1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This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figure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illustrates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first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case.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="0" i="0" smtClean="0">
                    <a:solidFill>
                      <a:schemeClr val="bg1"/>
                    </a:solidFill>
                    <a:latin typeface="Cambria Math" charset="0"/>
                  </a:rPr>
                  <a:t>𝑆_(𝑇→𝐴)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backscatter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that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received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="0" i="0" baseline="0" smtClean="0">
                    <a:solidFill>
                      <a:schemeClr val="bg1"/>
                    </a:solidFill>
                    <a:latin typeface="Cambria Math" charset="0"/>
                  </a:rPr>
                  <a:t>𝑆_(𝐴→𝑇)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transmitting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equation,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we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also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separate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impacts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distance,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reader’s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transceiver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tag’s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transceiver.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5111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There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are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also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many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other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variables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equation.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More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details.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1.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2.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3.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It seems a little complicate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and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variables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seems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distracted,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but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don’t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worry.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We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will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deal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with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them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latter.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8675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In</a:t>
            </a:r>
            <a:r>
              <a:rPr kumimoji="1" lang="en-US" altLang="zh-CN" baseline="0" dirty="0" smtClean="0"/>
              <a:t> second case, 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attach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tags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wall,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keep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empty.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Namely,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target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moves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room.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6554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this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case,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besides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tag,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other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static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objects,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such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walls,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furniture,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chairs,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also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reflect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signal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emitted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from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reader. We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call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these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reflections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flash.</a:t>
            </a:r>
            <a:endParaRPr lang="zh-CN" altLang="en-US" sz="1600" baseline="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60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/>
                </a:solidFill>
              </a:rPr>
              <a:t>In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our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equation,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we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treat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 reflections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from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static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objects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as if they were reflected from a single virtual point W.  In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this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way,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backscatter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signal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are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model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like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this,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which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tag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receives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two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signals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from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and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from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W</a:t>
            </a:r>
            <a:r>
              <a:rPr lang="zh-CN" altLang="en-US" sz="16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600" baseline="0" dirty="0" smtClean="0">
                <a:solidFill>
                  <a:schemeClr val="bg1"/>
                </a:solidFill>
              </a:rPr>
              <a:t>respectively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1451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latin typeface="Calibri" panose="020F0502020204030204" pitchFamily="34" charset="0"/>
              </a:rPr>
              <a:t>Lastly,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we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consider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third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case,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in which our target object moves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in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the</a:t>
            </a:r>
            <a:r>
              <a:rPr lang="zh-CN" altLang="en-US" b="1" baseline="0" dirty="0" smtClean="0">
                <a:latin typeface="Calibri" panose="020F0502020204030204" pitchFamily="34" charset="0"/>
              </a:rPr>
              <a:t> </a:t>
            </a:r>
            <a:r>
              <a:rPr lang="en-US" altLang="zh-CN" b="1" baseline="0" dirty="0" smtClean="0">
                <a:latin typeface="Calibri" panose="020F0502020204030204" pitchFamily="34" charset="0"/>
              </a:rPr>
              <a:t>room.</a:t>
            </a:r>
            <a:endParaRPr lang="en-US" altLang="zh-CN" b="1" dirty="0" smtClean="0">
              <a:latin typeface="Calibri" panose="020F050202020403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645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Due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existence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of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object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X,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additional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tag.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backscatter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err="1" smtClean="0">
                    <a:solidFill>
                      <a:schemeClr val="bg1"/>
                    </a:solidFill>
                  </a:rPr>
                  <a:t>fomula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revised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like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where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𝑺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𝑨</m:t>
                        </m:r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𝑿</m:t>
                        </m:r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reflection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object.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There emerges another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 signal, </a:t>
                </a:r>
                <a:r>
                  <a:rPr lang="en-US" altLang="zh-CN" sz="1200" b="0" i="0" baseline="0" smtClean="0">
                    <a:solidFill>
                      <a:schemeClr val="bg1"/>
                    </a:solidFill>
                    <a:latin typeface="Cambria Math" charset="0"/>
                  </a:rPr>
                  <a:t>𝑆_(𝐴→𝑋→𝑇)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that from reader, off object X, and to Tag T. Three signals merges at the tag and provide the backscatter signal for tag T. 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7580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derive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case#3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subtract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case#2,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divide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case#1.</a:t>
                </a:r>
                <a:r>
                  <a:rPr kumimoji="1" lang="zh-CN" altLang="en-US" baseline="0" dirty="0" smtClean="0"/>
                  <a:t> </a:t>
                </a:r>
              </a:p>
              <a:p>
                <a:endParaRPr kumimoji="1" lang="zh-CN" altLang="en-US" baseline="0" dirty="0" smtClean="0"/>
              </a:p>
              <a:p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through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subtraction,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flash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static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from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removed.</a:t>
                </a:r>
                <a:r>
                  <a:rPr kumimoji="1" lang="zh-CN" altLang="en-US" baseline="0" dirty="0" smtClean="0"/>
                  <a:t> </a:t>
                </a:r>
              </a:p>
              <a:p>
                <a:r>
                  <a:rPr kumimoji="1" lang="en-US" altLang="zh-CN" baseline="0" dirty="0" smtClean="0"/>
                  <a:t>Let’s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further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zoom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baseline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i="1" baseline="0" smtClean="0">
                            <a:latin typeface="Cambria Math" charset="0"/>
                          </a:rPr>
                          <m:t>S</m:t>
                        </m:r>
                      </m:e>
                      <m:sub>
                        <m:r>
                          <a:rPr kumimoji="1" lang="en-US" altLang="zh-CN" b="0" i="1" baseline="0" smtClean="0">
                            <a:latin typeface="Cambria Math" charset="0"/>
                          </a:rPr>
                          <m:t>𝐴</m:t>
                        </m:r>
                        <m:r>
                          <a:rPr kumimoji="1" lang="en-US" altLang="zh-CN" b="0" i="1" baseline="0" smtClean="0">
                            <a:latin typeface="Cambria Math" charset="0"/>
                          </a:rPr>
                          <m:t>→</m:t>
                        </m:r>
                        <m:r>
                          <a:rPr kumimoji="1" lang="en-US" altLang="zh-CN" b="0" i="1" baseline="0" smtClean="0">
                            <a:latin typeface="Cambria Math" charset="0"/>
                          </a:rPr>
                          <m:t>𝑋</m:t>
                        </m:r>
                        <m:r>
                          <a:rPr kumimoji="1" lang="en-US" altLang="zh-CN" b="0" i="1" baseline="0" smtClean="0">
                            <a:latin typeface="Cambria Math" charset="0"/>
                          </a:rPr>
                          <m:t>→</m:t>
                        </m:r>
                        <m:r>
                          <a:rPr kumimoji="1" lang="en-US" altLang="zh-CN" b="0" i="1" baseline="0" smtClean="0"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 smtClean="0"/>
                  <a:t>?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derive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case#3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subtract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case#2,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divide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case#1.</a:t>
                </a:r>
                <a:r>
                  <a:rPr kumimoji="1" lang="zh-CN" altLang="en-US" baseline="0" dirty="0" smtClean="0"/>
                  <a:t> </a:t>
                </a:r>
              </a:p>
              <a:p>
                <a:endParaRPr kumimoji="1" lang="zh-CN" altLang="en-US" baseline="0" dirty="0" smtClean="0"/>
              </a:p>
              <a:p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through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subtraction,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flash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static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from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removed.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have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simplified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equation.</a:t>
                </a:r>
                <a:r>
                  <a:rPr kumimoji="1" lang="zh-CN" altLang="en-US" baseline="0" dirty="0" smtClean="0"/>
                  <a:t> </a:t>
                </a:r>
              </a:p>
              <a:p>
                <a:r>
                  <a:rPr kumimoji="1" lang="en-US" altLang="zh-CN" baseline="0" dirty="0" smtClean="0"/>
                  <a:t>Let’s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further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zoom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term.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There,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="0" i="0" baseline="0" smtClean="0">
                    <a:latin typeface="Cambria Math" charset="0"/>
                  </a:rPr>
                  <a:t>𝑆_(𝐴→𝑋→𝑇)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refection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target.</a:t>
                </a:r>
                <a:r>
                  <a:rPr kumimoji="1" lang="zh-CN" altLang="en-US" baseline="0" dirty="0" smtClean="0"/>
                  <a:t> </a:t>
                </a:r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963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See</a:t>
            </a:r>
            <a:r>
              <a:rPr kumimoji="1" lang="en-US" altLang="zh-CN" baseline="0" dirty="0" smtClean="0"/>
              <a:t> through wall or passive tracking technology has been widely studied in the community. Many applications would benefit from this technology.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230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signal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that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transmitted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reader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object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X,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received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tag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can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be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modeled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like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this.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endParaRPr lang="en-US" altLang="zh-CN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This equation seems a little complex.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Don’t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worry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about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it. Most of the variables will be well handled later.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endParaRPr lang="en-US" altLang="zh-CN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Here,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we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only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care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about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two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special variables:</a:t>
                </a:r>
                <a:endParaRPr lang="zh-CN" altLang="en-US" sz="1200" baseline="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𝑨</m:t>
                        </m:r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𝑿</m:t>
                        </m:r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is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 the parameter of channel from A, to X,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to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only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variable</a:t>
                </a:r>
                <a:r>
                  <a:rPr lang="zh-CN" altLang="en-US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related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object's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location.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Our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goal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is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resolve</a:t>
                </a:r>
                <a:r>
                  <a:rPr lang="zh-CN" altLang="en-US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it!</a:t>
                </a:r>
                <a:endParaRPr lang="zh-CN" altLang="en-US" sz="12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denotes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impacts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of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object's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reflectivity.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Different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objects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takes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different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impacts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reflection.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depends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on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the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object's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materials.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It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is</a:t>
                </a:r>
                <a:r>
                  <a:rPr lang="zh-CN" altLang="en-US" sz="1200" baseline="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200" baseline="0" dirty="0" err="1" smtClean="0">
                    <a:solidFill>
                      <a:schemeClr val="bg1"/>
                    </a:solidFill>
                  </a:rPr>
                  <a:t>unkown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.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 smtClean="0">
                    <a:solidFill>
                      <a:schemeClr val="bg1"/>
                    </a:solidFill>
                  </a:rPr>
                  <a:t>There emerges another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 signal, </a:t>
                </a:r>
                <a:r>
                  <a:rPr lang="en-US" altLang="zh-CN" sz="1200" b="0" i="0" baseline="0" smtClean="0">
                    <a:solidFill>
                      <a:schemeClr val="bg1"/>
                    </a:solidFill>
                    <a:latin typeface="Cambria Math" charset="0"/>
                  </a:rPr>
                  <a:t>𝑆_(𝐴→𝑋→𝑇)</a:t>
                </a:r>
                <a:r>
                  <a:rPr lang="en-US" altLang="zh-CN" sz="12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altLang="zh-CN" sz="1200" baseline="0" dirty="0" smtClean="0">
                    <a:solidFill>
                      <a:schemeClr val="bg1"/>
                    </a:solidFill>
                  </a:rPr>
                  <a:t>that from reader, off object X, and to Tag T. Three signals merges at the tag and provide the backscatter signal for tag T. 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3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substitute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reflection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formula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derivation.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Something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amazing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happens,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almost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unknown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parameters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related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hardwares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eliminated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division.</a:t>
            </a:r>
            <a:r>
              <a:rPr kumimoji="1" lang="zh-CN" altLang="en-US" baseline="0" dirty="0" smtClean="0"/>
              <a:t> </a:t>
            </a:r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derivation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seems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complicated,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compact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graceful.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623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zh-CN" dirty="0" smtClean="0"/>
                  <a:t>After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transforming,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we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have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expression.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Let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review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these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terms’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meanings.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channel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from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item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purely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depends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target’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know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term,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object’s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inferred.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third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second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first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channel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Since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known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advance,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calculable.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related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materials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Although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have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idea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about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constant.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very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easy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remove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constant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mathematical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tricky.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will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introduce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how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err="1" smtClean="0"/>
                  <a:t>doit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later.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Here,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ignore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temporarily.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kumimoji="1" lang="en-US" altLang="zh-CN" dirty="0" smtClean="0"/>
                  <a:t>Based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equation,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that:</a:t>
                </a:r>
                <a:endParaRPr kumimoji="1" lang="zh-CN" altLang="en-US" dirty="0" smtClean="0"/>
              </a:p>
              <a:p>
                <a:pPr marL="0" indent="0">
                  <a:buNone/>
                </a:pPr>
                <a:endParaRPr kumimoji="1" lang="zh-CN" altLang="en-US" dirty="0" smtClean="0"/>
              </a:p>
              <a:p>
                <a:pPr marL="228600" indent="-228600">
                  <a:buAutoNum type="arabicPeriod"/>
                </a:pPr>
                <a:r>
                  <a:rPr kumimoji="1" lang="en-US" altLang="zh-CN" dirty="0" smtClean="0"/>
                  <a:t>It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amazing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dirty="0" err="1" smtClean="0"/>
                  <a:t>Tadar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independent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on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hardware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variables.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means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need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which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devices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you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using.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course,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also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need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calibration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advance.</a:t>
                </a:r>
                <a:endParaRPr kumimoji="1" lang="zh-CN" altLang="en-US" baseline="0" dirty="0" smtClean="0"/>
              </a:p>
              <a:p>
                <a:pPr marL="228600" indent="-228600">
                  <a:buAutoNum type="arabicPeriod"/>
                </a:pPr>
                <a:endParaRPr kumimoji="1" lang="zh-CN" altLang="en-US" dirty="0" smtClean="0"/>
              </a:p>
              <a:p>
                <a:pPr marL="228600" indent="-228600">
                  <a:buAutoNum type="arabicPeriod"/>
                </a:pPr>
                <a:r>
                  <a:rPr kumimoji="1" lang="en-US" altLang="zh-CN" dirty="0" smtClean="0"/>
                  <a:t>It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more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amazing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dirty="0" err="1" smtClean="0"/>
                  <a:t>Tadar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independent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transmitting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means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need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about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reader’s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implementation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details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physical-layer.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zh-CN" dirty="0" smtClean="0"/>
                  <a:t>After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transforming,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we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have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expression.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Let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review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these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terms’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meanings.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𝒉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_(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𝑨→𝑿→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𝑻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channel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from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reflected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X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item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purely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depends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target’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know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term,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object’s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inferred.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𝑺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_(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𝑻</a:t>
                </a: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+𝑾+𝑿→ 𝑨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third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𝑺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_(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𝑻</a:t>
                </a: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+𝑾→ 𝑨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second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𝑺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_(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𝑻</a:t>
                </a: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→ 𝑨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backscatter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collected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first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case.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𝒉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_(</a:t>
                </a: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𝑨→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𝑻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channel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Since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locations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reader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and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tag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known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advance,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calculable.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𝒉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charset="0"/>
                  </a:rPr>
                  <a:t>_</a:t>
                </a:r>
                <a:r>
                  <a:rPr lang="en-US" altLang="zh-CN" sz="1200" b="1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𝑿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parameter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related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materials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of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object.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Although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have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no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idea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about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constant.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very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easy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remove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a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constant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using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mathematical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tricky.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will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introduce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how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to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remove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later.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Here,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ignore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it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smtClean="0"/>
                  <a:t>temporarily.</a:t>
                </a:r>
                <a:endParaRPr kumimoji="1" lang="zh-CN" altLang="en-US" baseline="0" dirty="0" smtClean="0"/>
              </a:p>
              <a:p>
                <a:pPr marL="0" indent="0">
                  <a:buNone/>
                </a:pPr>
                <a:endParaRPr kumimoji="1" lang="zh-CN" altLang="en-US" baseline="0" dirty="0" smtClean="0"/>
              </a:p>
              <a:p>
                <a:pPr marL="0" indent="0">
                  <a:buNone/>
                </a:pPr>
                <a:r>
                  <a:rPr kumimoji="1" lang="en-US" altLang="zh-CN" dirty="0" smtClean="0"/>
                  <a:t>Based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this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equation,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we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can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see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that:</a:t>
                </a:r>
                <a:endParaRPr kumimoji="1" lang="zh-CN" altLang="en-US" dirty="0" smtClean="0"/>
              </a:p>
              <a:p>
                <a:pPr marL="0" indent="0">
                  <a:buNone/>
                </a:pPr>
                <a:endParaRPr kumimoji="1" lang="zh-CN" altLang="en-US" dirty="0" smtClean="0"/>
              </a:p>
              <a:p>
                <a:pPr marL="228600" indent="-228600">
                  <a:buAutoNum type="arabicPeriod"/>
                </a:pPr>
                <a:r>
                  <a:rPr kumimoji="1" lang="en-US" altLang="zh-CN" dirty="0" err="1" smtClean="0"/>
                  <a:t>Tadar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independent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on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all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unknown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hardware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variables.</a:t>
                </a:r>
                <a:endParaRPr kumimoji="1" lang="zh-CN" altLang="en-US" dirty="0" smtClean="0"/>
              </a:p>
              <a:p>
                <a:pPr marL="228600" indent="-228600">
                  <a:buAutoNum type="arabicPeriod"/>
                </a:pPr>
                <a:r>
                  <a:rPr kumimoji="1" lang="en-US" altLang="zh-CN" dirty="0" err="1" smtClean="0"/>
                  <a:t>Tadar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is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independent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on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transmitting</a:t>
                </a:r>
                <a:r>
                  <a:rPr kumimoji="1" lang="zh-CN" altLang="en-US" baseline="0" dirty="0" smtClean="0"/>
                  <a:t> </a:t>
                </a:r>
                <a:r>
                  <a:rPr kumimoji="1" lang="en-US" altLang="zh-CN" baseline="0" dirty="0" smtClean="0"/>
                  <a:t>signals.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9414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</a:rPr>
              <a:t>Now,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we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put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all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things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together.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Our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algorithm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has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three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step: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first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step,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...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second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step,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...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aseline="0" dirty="0" smtClean="0">
              <a:solidFill>
                <a:schemeClr val="bg1"/>
              </a:solidFill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</a:rPr>
              <a:t>In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the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third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step,</a:t>
            </a:r>
            <a:r>
              <a:rPr lang="zh-CN" alt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...</a:t>
            </a:r>
            <a:endParaRPr lang="zh-CN" altLang="en-US" sz="1200" baseline="0" dirty="0" smtClean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6742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Here,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separated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yellow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liens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left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corner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extracted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reflections’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power.</a:t>
            </a:r>
            <a:r>
              <a:rPr lang="zh-CN" altLang="en-US" baseline="0" dirty="0" smtClean="0"/>
              <a:t> 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distance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decreases.</a:t>
            </a:r>
            <a:r>
              <a:rPr lang="zh-CN" altLang="en-US" baseline="0" dirty="0" smtClean="0"/>
              <a:t> 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878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next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task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moving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object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extracted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621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There,</a:t>
            </a: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adopt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scattering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model.</a:t>
            </a:r>
            <a:endParaRPr lang="zh-CN" altLang="en-US" sz="1200" b="1" baseline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assume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transmitting signals are </a:t>
            </a:r>
            <a:r>
              <a:rPr lang="en-US" altLang="zh-CN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scattered by</a:t>
            </a:r>
            <a:r>
              <a:rPr lang="zh-CN" altLang="en-US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the</a:t>
            </a:r>
            <a:r>
              <a:rPr lang="zh-CN" altLang="en-US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object</a:t>
            </a:r>
            <a:r>
              <a:rPr lang="zh-CN" altLang="en-US" sz="1200" b="1" baseline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to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one or more tags. In</a:t>
            </a: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other</a:t>
            </a: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words,</a:t>
            </a: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reflections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will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received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by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multiple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tags.</a:t>
            </a:r>
            <a:endParaRPr lang="en-US" altLang="zh-CN" sz="1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556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/>
              <a:t>Then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use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Hidden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Markov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model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object's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motion.</a:t>
            </a:r>
            <a:endParaRPr lang="zh-CN" altLang="en-US" b="1" baseline="0" dirty="0" smtClean="0"/>
          </a:p>
          <a:p>
            <a:endParaRPr lang="zh-CN" altLang="en-US" b="1" dirty="0" smtClean="0"/>
          </a:p>
          <a:p>
            <a:r>
              <a:rPr lang="en-US" altLang="zh-CN" b="1" dirty="0" smtClean="0"/>
              <a:t>We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view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target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location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hidden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state,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and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separated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reflections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observations.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system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performs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transition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when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object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moves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from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one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location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another.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348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order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eliminat</a:t>
            </a:r>
            <a:r>
              <a:rPr lang="en-US" altLang="zh-CN" b="1" baseline="0" dirty="0" smtClean="0"/>
              <a:t>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err="1" smtClean="0"/>
              <a:t>h_x</a:t>
            </a:r>
            <a:r>
              <a:rPr lang="en-US" altLang="zh-CN" b="1" baseline="0" dirty="0" smtClean="0"/>
              <a:t>,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impact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of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object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due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its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materials.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choose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one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tag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reference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and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use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other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tag’s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backscatter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signal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subtract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that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of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reference.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36761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We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implement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err="1" smtClean="0"/>
              <a:t>tadar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on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COTS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devices.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68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solidFill>
                  <a:srgbClr val="1F497D"/>
                </a:solidFill>
              </a:rPr>
              <a:t>For example, It can be applied for improving the gaming experience and gesture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463AD-C0E5-9A4B-89A6-FFF9FDCB7A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07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implement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whole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purely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RFID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Impinj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reader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Alien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tags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645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/>
              <a:t>We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attach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tags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plastic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box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stead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of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wall</a:t>
            </a:r>
            <a:r>
              <a:rPr lang="zh-CN" altLang="en-US" b="1" baseline="0" dirty="0" smtClean="0"/>
              <a:t> </a:t>
            </a:r>
            <a:r>
              <a:rPr lang="en-US" altLang="zh-CN" b="1" dirty="0" smtClean="0"/>
              <a:t>to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maintain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their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geometric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relationships,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so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that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can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move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it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everywhere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for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err="1" smtClean="0"/>
              <a:t>measuremnt</a:t>
            </a:r>
            <a:r>
              <a:rPr lang="en-US" altLang="zh-CN" b="1" baseline="0" dirty="0" smtClean="0"/>
              <a:t>.</a:t>
            </a:r>
            <a:endParaRPr lang="zh-CN" altLang="en-US" b="1" baseline="0" dirty="0" smtClean="0"/>
          </a:p>
          <a:p>
            <a:r>
              <a:rPr lang="en-US" altLang="zh-CN" b="1" baseline="0" dirty="0" smtClean="0"/>
              <a:t>To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travel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across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concrete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wall,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we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adopt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high-gain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directional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antenna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with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12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err="1" smtClean="0"/>
              <a:t>dBi</a:t>
            </a:r>
            <a:r>
              <a:rPr lang="zh-CN" altLang="en-US" b="1" baseline="0" dirty="0" smtClean="0"/>
              <a:t> </a:t>
            </a:r>
            <a:r>
              <a:rPr lang="en-US" altLang="zh-CN" b="1" baseline="0" dirty="0" smtClean="0"/>
              <a:t>gain.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8466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functionality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tadar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separate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backscatter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eliminate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impacts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various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hardware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factors.</a:t>
            </a:r>
            <a:r>
              <a:rPr lang="zh-CN" altLang="en-US" baseline="0" dirty="0" smtClean="0"/>
              <a:t> </a:t>
            </a:r>
          </a:p>
          <a:p>
            <a:r>
              <a:rPr lang="en-US" altLang="zh-CN" baseline="0" dirty="0" smtClean="0"/>
              <a:t>[Animate]</a:t>
            </a:r>
            <a:endParaRPr lang="zh-CN" altLang="en-US" baseline="0" dirty="0" smtClean="0"/>
          </a:p>
          <a:p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grids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backscatter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collected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reader.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figure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represents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value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denotes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power.</a:t>
            </a:r>
            <a:r>
              <a:rPr lang="zh-CN" altLang="en-US" baseline="0" dirty="0" smtClean="0"/>
              <a:t> 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means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stronger.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first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figure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under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exist,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color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should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similar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distribution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totally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order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due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diversity.</a:t>
            </a:r>
            <a:endParaRPr lang="zh-CN" altLang="en-US" baseline="0" dirty="0" smtClean="0"/>
          </a:p>
          <a:p>
            <a:r>
              <a:rPr lang="en-US" altLang="zh-CN" baseline="0" dirty="0" smtClean="0"/>
              <a:t>[Animate]</a:t>
            </a:r>
            <a:endParaRPr lang="zh-CN" altLang="en-US" baseline="0" dirty="0" smtClean="0"/>
          </a:p>
          <a:p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place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smart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phone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array.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many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grids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become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lighter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because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smart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phone.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validate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scattering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model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everywhere.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distribution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order.</a:t>
            </a:r>
            <a:endParaRPr lang="zh-CN" altLang="en-US" baseline="0" dirty="0" smtClean="0"/>
          </a:p>
          <a:p>
            <a:r>
              <a:rPr lang="en-US" altLang="zh-CN" baseline="0" dirty="0" smtClean="0"/>
              <a:t>[Animate]</a:t>
            </a:r>
            <a:endParaRPr lang="zh-CN" altLang="en-US" baseline="0" dirty="0" smtClean="0"/>
          </a:p>
          <a:p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thrid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figure,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separated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reflections.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central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grid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brightest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cloest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387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2498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Next,</a:t>
            </a:r>
            <a:r>
              <a:rPr lang="zh-CN" altLang="en-US" dirty="0" smtClean="0"/>
              <a:t> </a:t>
            </a:r>
            <a:r>
              <a:rPr lang="en-US" altLang="zh-CN" dirty="0" smtClean="0"/>
              <a:t>let’s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tardar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performs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function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material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wall.</a:t>
            </a:r>
            <a:endParaRPr lang="zh-CN" altLang="en-US" baseline="0" dirty="0" smtClean="0"/>
          </a:p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furthest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detect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8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space.</a:t>
            </a:r>
            <a:r>
              <a:rPr lang="zh-CN" altLang="en-US" baseline="0" dirty="0" smtClean="0"/>
              <a:t>  </a:t>
            </a:r>
          </a:p>
          <a:p>
            <a:r>
              <a:rPr lang="en-US" altLang="zh-CN" baseline="0" dirty="0" smtClean="0"/>
              <a:t>However,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range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drops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meters.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expected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because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concrete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thicker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harder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Therefore,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weakened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traverse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twice.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3955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tracking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accuracy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existing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tadar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achieve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7.8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centimeters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along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x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dimension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20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centimeters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along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dimension.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outperforms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existing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ultra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wide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tracking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approaches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1.3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times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least.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72712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81540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Tadar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device-free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work.</a:t>
            </a:r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rfid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antenna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directional,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direction-dependent.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prototype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fairly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mobilec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scene.</a:t>
            </a:r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limination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tadar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paramters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eliminate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zh-CN" alt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0370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5975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84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solidFill>
                  <a:srgbClr val="1F497D"/>
                </a:solidFill>
              </a:rPr>
              <a:t>It also help elderly surveillance or detect the intruder.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463AD-C0E5-9A4B-89A6-FFF9FDCB7A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82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09295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634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Mentioned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See-through</a:t>
            </a:r>
            <a:r>
              <a:rPr lang="en-US" altLang="zh-CN" baseline="0" dirty="0" smtClean="0"/>
              <a:t>-wall technology,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first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response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“Radar!”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Indeed,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 a long time studied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community.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However,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needs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wide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 band,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interference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always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accessible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civilians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world.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 important, it is very expensive.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052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search</a:t>
            </a:r>
            <a:r>
              <a:rPr lang="en-US" altLang="zh-CN" baseline="0" dirty="0" smtClean="0"/>
              <a:t> see-through-wall products in </a:t>
            </a:r>
            <a:r>
              <a:rPr lang="en-US" altLang="zh-CN" baseline="0" dirty="0" err="1" smtClean="0"/>
              <a:t>alibabba</a:t>
            </a:r>
            <a:r>
              <a:rPr lang="en-US" altLang="zh-CN" baseline="0" dirty="0" smtClean="0"/>
              <a:t>. A normal handled see through wall ranger costs 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4,500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US$.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rescue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tool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radar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costs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90,000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dollars. They are unaffordable </a:t>
            </a:r>
            <a:r>
              <a:rPr lang="fr-FR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[,</a:t>
            </a:r>
            <a:r>
              <a:rPr lang="fr-FR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ʌnə'fɔ:dəbl</a:t>
            </a:r>
            <a:r>
              <a:rPr lang="fr-FR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baseline="0" dirty="0" smtClean="0"/>
              <a:t>for civilians.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6408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b="0" dirty="0" smtClean="0">
                <a:latin typeface="Cambria" panose="02040503050406030204" pitchFamily="18" charset="0"/>
              </a:rPr>
              <a:t>Recently,</a:t>
            </a:r>
            <a:r>
              <a:rPr lang="zh-CN" altLang="en-US" b="0" dirty="0" smtClean="0">
                <a:latin typeface="Cambria" panose="02040503050406030204" pitchFamily="18" charset="0"/>
              </a:rPr>
              <a:t> </a:t>
            </a:r>
            <a:r>
              <a:rPr lang="en-US" altLang="zh-CN" b="0" dirty="0" smtClean="0">
                <a:latin typeface="Cambria" panose="02040503050406030204" pitchFamily="18" charset="0"/>
              </a:rPr>
              <a:t>the</a:t>
            </a:r>
            <a:r>
              <a:rPr lang="zh-CN" altLang="en-US" b="0" dirty="0" smtClean="0">
                <a:latin typeface="Cambria" panose="02040503050406030204" pitchFamily="18" charset="0"/>
              </a:rPr>
              <a:t> </a:t>
            </a:r>
            <a:r>
              <a:rPr lang="en-US" altLang="zh-CN" b="0" dirty="0" smtClean="0">
                <a:latin typeface="Cambria" panose="02040503050406030204" pitchFamily="18" charset="0"/>
              </a:rPr>
              <a:t>research</a:t>
            </a:r>
            <a:r>
              <a:rPr lang="zh-CN" altLang="en-US" b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community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also explores the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feasibilities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of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seeing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through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wall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with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err="1" smtClean="0">
                <a:latin typeface="Cambria" panose="02040503050406030204" pitchFamily="18" charset="0"/>
              </a:rPr>
              <a:t>WiFi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.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Unfortunately,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they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require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the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customized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devices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and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signals.</a:t>
            </a:r>
          </a:p>
          <a:p>
            <a:pPr algn="just"/>
            <a:endParaRPr lang="en-US" altLang="zh-CN" b="1" baseline="0" dirty="0" smtClean="0">
              <a:latin typeface="Cambria" panose="02040503050406030204" pitchFamily="18" charset="0"/>
            </a:endParaRPr>
          </a:p>
          <a:p>
            <a:pPr algn="just"/>
            <a:r>
              <a:rPr lang="en-US" altLang="zh-CN" b="0" baseline="0" dirty="0" smtClean="0">
                <a:latin typeface="Cambria" panose="02040503050406030204" pitchFamily="18" charset="0"/>
              </a:rPr>
              <a:t>In this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work, we are trying to explore the same technology using the commercial products, with legal frequency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band, and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being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accessible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to</a:t>
            </a:r>
            <a:r>
              <a:rPr lang="zh-CN" altLang="en-US" b="0" baseline="0" dirty="0" smtClean="0">
                <a:latin typeface="Cambria" panose="02040503050406030204" pitchFamily="18" charset="0"/>
              </a:rPr>
              <a:t> </a:t>
            </a:r>
            <a:r>
              <a:rPr lang="en-US" altLang="zh-CN" b="0" baseline="0" dirty="0" smtClean="0">
                <a:latin typeface="Cambria" panose="02040503050406030204" pitchFamily="18" charset="0"/>
              </a:rPr>
              <a:t>civilians.</a:t>
            </a:r>
            <a:endParaRPr lang="en-US" altLang="zh-CN" b="0" dirty="0">
              <a:latin typeface="Cambria" panose="0204050305040603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1248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turn our attentions to a mature technology, RFID. RFID is evolving as a major technology enabler for identifying and tracking objects all around the world.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work, we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purely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commecial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RFID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see-through device,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tadar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E64D-F61A-AE41-B0EC-9454024AE08A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441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4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4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2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3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86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1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32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29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26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5977E-85FC-48E4-9623-8CE3B689A2A9}" type="datetimeFigureOut">
              <a:rPr lang="zh-CN" altLang="en-US" smtClean="0"/>
              <a:pPr/>
              <a:t>15/9/5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17AA-CEB0-421E-A079-91D0E9F5A4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00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20.png"/><Relationship Id="rId7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2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10.png"/><Relationship Id="rId8" Type="http://schemas.openxmlformats.org/officeDocument/2006/relationships/image" Target="../media/image220.png"/><Relationship Id="rId9" Type="http://schemas.openxmlformats.org/officeDocument/2006/relationships/image" Target="../media/image2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chart" Target="../charts/chart1.xml"/><Relationship Id="rId8" Type="http://schemas.openxmlformats.org/officeDocument/2006/relationships/chart" Target="../charts/chart2.xml"/><Relationship Id="rId9" Type="http://schemas.openxmlformats.org/officeDocument/2006/relationships/image" Target="../media/image2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chart" Target="../charts/chart3.xml"/><Relationship Id="rId8" Type="http://schemas.openxmlformats.org/officeDocument/2006/relationships/image" Target="../media/image2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0.png"/><Relationship Id="rId5" Type="http://schemas.openxmlformats.org/officeDocument/2006/relationships/image" Target="../media/image40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01.png"/><Relationship Id="rId5" Type="http://schemas.openxmlformats.org/officeDocument/2006/relationships/image" Target="../media/image40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51.png"/><Relationship Id="rId5" Type="http://schemas.openxmlformats.org/officeDocument/2006/relationships/image" Target="../media/image411.png"/><Relationship Id="rId6" Type="http://schemas.openxmlformats.org/officeDocument/2006/relationships/image" Target="../media/image421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9" Type="http://schemas.openxmlformats.org/officeDocument/2006/relationships/image" Target="../media/image511.png"/><Relationship Id="rId12" Type="http://schemas.openxmlformats.org/officeDocument/2006/relationships/image" Target="../media/image55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49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8.png"/><Relationship Id="rId5" Type="http://schemas.openxmlformats.org/officeDocument/2006/relationships/image" Target="../media/image411.png"/><Relationship Id="rId6" Type="http://schemas.openxmlformats.org/officeDocument/2006/relationships/image" Target="../media/image421.png"/><Relationship Id="rId7" Type="http://schemas.openxmlformats.org/officeDocument/2006/relationships/image" Target="../media/image531.png"/><Relationship Id="rId8" Type="http://schemas.openxmlformats.org/officeDocument/2006/relationships/image" Target="../media/image541.png"/><Relationship Id="rId9" Type="http://schemas.openxmlformats.org/officeDocument/2006/relationships/image" Target="../media/image551.png"/><Relationship Id="rId10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52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5" Type="http://schemas.openxmlformats.org/officeDocument/2006/relationships/image" Target="../media/image411.png"/><Relationship Id="rId6" Type="http://schemas.openxmlformats.org/officeDocument/2006/relationships/image" Target="../media/image421.png"/><Relationship Id="rId7" Type="http://schemas.openxmlformats.org/officeDocument/2006/relationships/image" Target="../media/image61.png"/><Relationship Id="rId8" Type="http://schemas.openxmlformats.org/officeDocument/2006/relationships/image" Target="../media/image54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620.png"/><Relationship Id="rId5" Type="http://schemas.openxmlformats.org/officeDocument/2006/relationships/image" Target="../media/image72.png"/><Relationship Id="rId6" Type="http://schemas.openxmlformats.org/officeDocument/2006/relationships/image" Target="../media/image5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chart" Target="../charts/chart4.xml"/><Relationship Id="rId5" Type="http://schemas.openxmlformats.org/officeDocument/2006/relationships/chart" Target="../charts/chart4.xml"/><Relationship Id="rId6" Type="http://schemas.openxmlformats.org/officeDocument/2006/relationships/image" Target="../media/image690.png"/><Relationship Id="rId7" Type="http://schemas.openxmlformats.org/officeDocument/2006/relationships/image" Target="../media/image700.png"/><Relationship Id="rId8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534" y="4376411"/>
            <a:ext cx="2773466" cy="24723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" y="1064461"/>
            <a:ext cx="9144000" cy="1446550"/>
          </a:xfrm>
          <a:prstGeom prst="rect">
            <a:avLst/>
          </a:prstGeom>
          <a:solidFill>
            <a:srgbClr val="C00000"/>
          </a:solidFill>
          <a:ln>
            <a:solidFill>
              <a:srgbClr val="B2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Though Walls with COTS RFID Systems!</a:t>
            </a:r>
            <a:endParaRPr lang="en-US" altLang="zh-CN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07447" y="2898976"/>
            <a:ext cx="4690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dirty="0" smtClean="0"/>
              <a:t>Speaker: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Lei Yang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1504364" y="3172400"/>
            <a:ext cx="1800000" cy="120712"/>
            <a:chOff x="5159" y="4406123"/>
            <a:chExt cx="3692853" cy="247650"/>
          </a:xfrm>
        </p:grpSpPr>
        <p:sp>
          <p:nvSpPr>
            <p:cNvPr id="15" name="矩形 14"/>
            <p:cNvSpPr/>
            <p:nvPr/>
          </p:nvSpPr>
          <p:spPr>
            <a:xfrm>
              <a:off x="937660" y="4406123"/>
              <a:ext cx="895350" cy="247650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870161" y="4406123"/>
              <a:ext cx="895350" cy="247650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802662" y="4406123"/>
              <a:ext cx="895350" cy="247650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159" y="4406123"/>
              <a:ext cx="895350" cy="247650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436252" y="3759463"/>
            <a:ext cx="8377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Lei Yang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,</a:t>
            </a:r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latin typeface="Calibri" panose="020F0502020204030204" pitchFamily="34" charset="0"/>
              </a:rPr>
              <a:t>Qiongzheng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Lin, </a:t>
            </a:r>
          </a:p>
          <a:p>
            <a:pPr algn="ctr"/>
            <a:r>
              <a:rPr lang="en-US" altLang="zh-CN" sz="3200" b="1" dirty="0" err="1" smtClean="0">
                <a:latin typeface="Calibri" panose="020F0502020204030204" pitchFamily="34" charset="0"/>
              </a:rPr>
              <a:t>Xiangyang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Li, </a:t>
            </a:r>
            <a:r>
              <a:rPr lang="en-US" altLang="zh-CN" sz="3200" b="1" dirty="0" err="1" smtClean="0">
                <a:latin typeface="Calibri" panose="020F0502020204030204" pitchFamily="34" charset="0"/>
              </a:rPr>
              <a:t>Tianci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Liu, </a:t>
            </a:r>
            <a:r>
              <a:rPr lang="en-US" altLang="zh-CN" sz="3200" b="1" dirty="0" err="1" smtClean="0">
                <a:latin typeface="Calibri" panose="020F0502020204030204" pitchFamily="34" charset="0"/>
              </a:rPr>
              <a:t>Yunhao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Liu</a:t>
            </a:r>
            <a:endParaRPr lang="en-US" altLang="zh-CN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" y="5612611"/>
            <a:ext cx="3178198" cy="11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76617" y="1354375"/>
            <a:ext cx="8245649" cy="2387600"/>
          </a:xfrm>
        </p:spPr>
        <p:txBody>
          <a:bodyPr>
            <a:noAutofit/>
          </a:bodyPr>
          <a:lstStyle/>
          <a:p>
            <a:pPr algn="l"/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Can RFID systems enable us to track objects through walls?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223">
            <a:off x="-7113" y="2415725"/>
            <a:ext cx="4699586" cy="20375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481">
            <a:off x="4012444" y="759103"/>
            <a:ext cx="4699586" cy="203758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176905" y="3957136"/>
            <a:ext cx="4521184" cy="2830261"/>
            <a:chOff x="4176905" y="3957136"/>
            <a:chExt cx="4521184" cy="28302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905" y="3957136"/>
              <a:ext cx="4521184" cy="28302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圆角矩形标注 8"/>
                <p:cNvSpPr/>
                <p:nvPr/>
              </p:nvSpPr>
              <p:spPr>
                <a:xfrm>
                  <a:off x="5744170" y="5870221"/>
                  <a:ext cx="1497652" cy="541867"/>
                </a:xfrm>
                <a:prstGeom prst="wedgeRoundRectCallout">
                  <a:avLst>
                    <a:gd name="adj1" fmla="val -21362"/>
                    <a:gd name="adj2" fmla="val -67708"/>
                    <a:gd name="adj3" fmla="val 16667"/>
                  </a:avLst>
                </a:prstGeom>
                <a:solidFill>
                  <a:srgbClr val="C00000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𝟓𝟓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𝒅𝑩𝒎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9" name="圆角矩形标注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4170" y="5870221"/>
                  <a:ext cx="1497652" cy="541867"/>
                </a:xfrm>
                <a:prstGeom prst="wedgeRoundRectCallout">
                  <a:avLst>
                    <a:gd name="adj1" fmla="val -21362"/>
                    <a:gd name="adj2" fmla="val -67708"/>
                    <a:gd name="adj3" fmla="val 16667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1098" flipH="1">
            <a:off x="3033900" y="3803479"/>
            <a:ext cx="1963959" cy="1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147572" y="183569"/>
            <a:ext cx="2848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RFID features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0" y="7274691"/>
            <a:ext cx="144000" cy="14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直接连接符 37"/>
          <p:cNvCxnSpPr/>
          <p:nvPr/>
        </p:nvCxnSpPr>
        <p:spPr>
          <a:xfrm>
            <a:off x="1619325" y="834784"/>
            <a:ext cx="586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8"/>
          <p:cNvSpPr txBox="1"/>
          <p:nvPr/>
        </p:nvSpPr>
        <p:spPr>
          <a:xfrm>
            <a:off x="325107" y="3549985"/>
            <a:ext cx="856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3600" b="1" dirty="0" smtClean="0">
                <a:latin typeface="Calibri" panose="020F0502020204030204" pitchFamily="34" charset="0"/>
              </a:rPr>
              <a:t>Reader provides 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strong signals</a:t>
            </a:r>
          </a:p>
        </p:txBody>
      </p:sp>
      <p:sp>
        <p:nvSpPr>
          <p:cNvPr id="26" name="矩形 25"/>
          <p:cNvSpPr/>
          <p:nvPr/>
        </p:nvSpPr>
        <p:spPr>
          <a:xfrm>
            <a:off x="325107" y="4529673"/>
            <a:ext cx="8292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latin typeface="Calibri" panose="020F0502020204030204" pitchFamily="34" charset="0"/>
              </a:rPr>
              <a:t>Tag is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vulnerable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to ambient reflections</a:t>
            </a:r>
          </a:p>
        </p:txBody>
      </p:sp>
      <p:sp>
        <p:nvSpPr>
          <p:cNvPr id="27" name="矩形 26"/>
          <p:cNvSpPr/>
          <p:nvPr/>
        </p:nvSpPr>
        <p:spPr>
          <a:xfrm>
            <a:off x="325107" y="5455919"/>
            <a:ext cx="8343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latin typeface="Calibri" panose="020F0502020204030204" pitchFamily="34" charset="0"/>
              </a:rPr>
              <a:t>Reader is good at resolving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weak signals 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4" y="1418800"/>
            <a:ext cx="2984123" cy="1868061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4283641" y="1335265"/>
            <a:ext cx="3643951" cy="1187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atin typeface="Cambria" panose="02040503050406030204" pitchFamily="18" charset="0"/>
              </a:rPr>
              <a:t>Asymmetric architecture</a:t>
            </a:r>
            <a:endParaRPr lang="zh-CN" altLang="en-US" sz="3200" b="1" dirty="0">
              <a:latin typeface="Cambria" panose="020405030504060302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28600" y="3387436"/>
            <a:ext cx="8439619" cy="291638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7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179366" y="183569"/>
            <a:ext cx="4785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Redefine RFID Systems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2294890" y="834784"/>
            <a:ext cx="450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4" y="1704888"/>
            <a:ext cx="7962900" cy="4406900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2185705" y="2252720"/>
            <a:ext cx="1170709" cy="56110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Tag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96211" y="2744557"/>
            <a:ext cx="1431351" cy="56110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Reader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1243595" y="3938064"/>
            <a:ext cx="3525983" cy="557651"/>
          </a:xfrm>
          <a:prstGeom prst="wedgeRoundRectCallout">
            <a:avLst>
              <a:gd name="adj1" fmla="val -22601"/>
              <a:gd name="adj2" fmla="val 7368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Backscatter signal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4312378" y="2791909"/>
            <a:ext cx="2105891" cy="561108"/>
          </a:xfrm>
          <a:prstGeom prst="wedgeRoundRectCallout">
            <a:avLst>
              <a:gd name="adj1" fmla="val -20833"/>
              <a:gd name="adj2" fmla="val 773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Reflections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2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400" b="1" dirty="0" smtClean="0">
                <a:latin typeface="Arial Black" charset="0"/>
                <a:ea typeface="Arial Black" charset="0"/>
                <a:cs typeface="Arial Black" charset="0"/>
              </a:rPr>
              <a:t>BASIC</a:t>
            </a:r>
            <a:r>
              <a:rPr kumimoji="1" lang="zh-CN" altLang="en-US" sz="24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kumimoji="1" lang="en-US" altLang="zh-CN" sz="2400" b="1" dirty="0" smtClean="0">
                <a:latin typeface="Arial Black" charset="0"/>
                <a:ea typeface="Arial Black" charset="0"/>
                <a:cs typeface="Arial Black" charset="0"/>
              </a:rPr>
              <a:t>IDEA</a:t>
            </a:r>
            <a:endParaRPr kumimoji="1" lang="zh-CN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7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6719" y="183569"/>
            <a:ext cx="1590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TADAR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cxnSp>
        <p:nvCxnSpPr>
          <p:cNvPr id="13" name="直接连接符 37"/>
          <p:cNvCxnSpPr/>
          <p:nvPr/>
        </p:nvCxnSpPr>
        <p:spPr>
          <a:xfrm>
            <a:off x="1619325" y="834784"/>
            <a:ext cx="586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hort-ver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675" y="1163436"/>
            <a:ext cx="9144000" cy="5143500"/>
          </a:xfrm>
          <a:prstGeom prst="rect">
            <a:avLst/>
          </a:prstGeom>
        </p:spPr>
      </p:pic>
      <p:sp>
        <p:nvSpPr>
          <p:cNvPr id="5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Demo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99142" y="187819"/>
            <a:ext cx="4854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Summary of Challenges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22" name="文本框 8"/>
          <p:cNvSpPr txBox="1"/>
          <p:nvPr/>
        </p:nvSpPr>
        <p:spPr>
          <a:xfrm>
            <a:off x="302698" y="1047344"/>
            <a:ext cx="8561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Quite challenging to separate a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weaker signal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(reflections) from another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weak signal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(backscatter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signal).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Based on RSS and Phase values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No modification and access to low-level layer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2698" y="3422379"/>
            <a:ext cx="8292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Flash effect.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Reflections off objects are drown in the flash</a:t>
            </a:r>
            <a:r>
              <a:rPr lang="zh-CN" altLang="en-US" sz="2800" dirty="0" smtClean="0">
                <a:latin typeface="Calibri" panose="020F0502020204030204" pitchFamily="34" charset="0"/>
              </a:rPr>
              <a:t> </a:t>
            </a:r>
            <a:r>
              <a:rPr lang="en-US" altLang="zh-CN" sz="2800" dirty="0" smtClean="0">
                <a:latin typeface="Calibri" panose="020F0502020204030204" pitchFamily="34" charset="0"/>
              </a:rPr>
              <a:t>(reflections</a:t>
            </a:r>
            <a:r>
              <a:rPr lang="zh-CN" altLang="en-US" sz="2800" dirty="0" smtClean="0">
                <a:latin typeface="Calibri" panose="020F0502020204030204" pitchFamily="34" charset="0"/>
              </a:rPr>
              <a:t> </a:t>
            </a:r>
            <a:r>
              <a:rPr lang="en-US" altLang="zh-CN" sz="2800" dirty="0" smtClean="0">
                <a:latin typeface="Calibri" panose="020F0502020204030204" pitchFamily="34" charset="0"/>
              </a:rPr>
              <a:t>off</a:t>
            </a:r>
            <a:r>
              <a:rPr lang="zh-CN" altLang="en-US" sz="2800" dirty="0" smtClean="0">
                <a:latin typeface="Calibri" panose="020F0502020204030204" pitchFamily="34" charset="0"/>
              </a:rPr>
              <a:t> </a:t>
            </a:r>
            <a:r>
              <a:rPr lang="en-US" altLang="zh-CN" sz="2800" dirty="0" smtClean="0">
                <a:latin typeface="Calibri" panose="020F0502020204030204" pitchFamily="34" charset="0"/>
              </a:rPr>
              <a:t>walls)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698" y="4791984"/>
            <a:ext cx="83431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Unpredictable 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and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various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diversities.</a:t>
            </a:r>
            <a:endParaRPr lang="en-US" altLang="zh-CN" sz="3200" b="1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Devices diversity over tags and readers.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Reflectivity varies over different materials of objects. </a:t>
            </a:r>
            <a:endParaRPr lang="en-US" altLang="zh-CN" sz="2800" dirty="0">
              <a:latin typeface="Calibri" panose="020F050202020403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656246" y="859226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-1343025" y="371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3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17782" y="2721772"/>
            <a:ext cx="7138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Understanding Reflections</a:t>
            </a:r>
          </a:p>
        </p:txBody>
      </p:sp>
      <p:sp>
        <p:nvSpPr>
          <p:cNvPr id="9" name="矩形 8"/>
          <p:cNvSpPr/>
          <p:nvPr/>
        </p:nvSpPr>
        <p:spPr>
          <a:xfrm>
            <a:off x="1843983" y="3429658"/>
            <a:ext cx="5758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65007" y="2965494"/>
            <a:ext cx="18097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3</a:t>
            </a:r>
            <a:endParaRPr lang="zh-CN" altLang="en-US" sz="88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17781" y="3429658"/>
            <a:ext cx="6691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962A9"/>
                </a:solidFill>
              </a:rPr>
              <a:t>How does</a:t>
            </a:r>
            <a:r>
              <a:rPr lang="zh-CN" altLang="en-US" sz="3200" b="1" dirty="0">
                <a:solidFill>
                  <a:srgbClr val="0962A9"/>
                </a:solidFill>
              </a:rPr>
              <a:t> </a:t>
            </a:r>
            <a:r>
              <a:rPr lang="en-US" altLang="zh-CN" sz="3200" b="1" dirty="0">
                <a:solidFill>
                  <a:srgbClr val="0962A9"/>
                </a:solidFill>
              </a:rPr>
              <a:t>reflections</a:t>
            </a:r>
            <a:r>
              <a:rPr lang="zh-CN" altLang="en-US" sz="3200" b="1" dirty="0">
                <a:solidFill>
                  <a:srgbClr val="0962A9"/>
                </a:solidFill>
              </a:rPr>
              <a:t> </a:t>
            </a:r>
            <a:r>
              <a:rPr lang="en-US" altLang="zh-CN" sz="3200" b="1" dirty="0">
                <a:solidFill>
                  <a:srgbClr val="0962A9"/>
                </a:solidFill>
              </a:rPr>
              <a:t>affect</a:t>
            </a:r>
            <a:r>
              <a:rPr lang="zh-CN" altLang="en-US" sz="3200" b="1" dirty="0">
                <a:solidFill>
                  <a:srgbClr val="0962A9"/>
                </a:solidFill>
              </a:rPr>
              <a:t> </a:t>
            </a:r>
            <a:r>
              <a:rPr lang="en-US" altLang="zh-CN" sz="3200" b="1" dirty="0">
                <a:solidFill>
                  <a:srgbClr val="0962A9"/>
                </a:solidFill>
              </a:rPr>
              <a:t>backscatter signals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?</a:t>
            </a:r>
            <a:endParaRPr lang="zh-CN" altLang="en-US" sz="3200" b="1" dirty="0">
              <a:solidFill>
                <a:srgbClr val="0962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7"/>
    </mc:Choice>
    <mc:Fallback xmlns="">
      <p:transition spd="slow" advTm="1277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91145" y="19534"/>
            <a:ext cx="5433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How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does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reflections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affect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backscatter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signals?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674934" y="1277623"/>
            <a:ext cx="785946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31" y="1572880"/>
            <a:ext cx="6643776" cy="3521564"/>
          </a:xfrm>
          <a:prstGeom prst="rect">
            <a:avLst/>
          </a:prstGeom>
        </p:spPr>
      </p:pic>
      <p:sp>
        <p:nvSpPr>
          <p:cNvPr id="7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Empirical</a:t>
            </a:r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Study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4393" y="5389700"/>
            <a:ext cx="6160548" cy="803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solidFill>
                  <a:schemeClr val="tx1"/>
                </a:solidFill>
              </a:rPr>
              <a:t>Please refer to our paper for details.</a:t>
            </a:r>
            <a:endParaRPr kumimoji="1" lang="zh-CN" altLang="en-US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0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2007775" y="2560061"/>
            <a:ext cx="4560711" cy="274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487439" y="183569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Summary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0" y="7274691"/>
            <a:ext cx="144000" cy="14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接连接符 39"/>
          <p:cNvCxnSpPr/>
          <p:nvPr/>
        </p:nvCxnSpPr>
        <p:spPr>
          <a:xfrm>
            <a:off x="2294890" y="834784"/>
            <a:ext cx="450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4676345" y="2090140"/>
            <a:ext cx="187286" cy="889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003107" y="1711619"/>
            <a:ext cx="327649" cy="1715096"/>
          </a:xfrm>
          <a:prstGeom prst="roundRect">
            <a:avLst/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2330587" y="1939538"/>
            <a:ext cx="4257554" cy="192236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330587" y="2150354"/>
            <a:ext cx="2345588" cy="384323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863942" y="1981059"/>
            <a:ext cx="1704855" cy="558963"/>
          </a:xfrm>
          <a:prstGeom prst="straightConnector1">
            <a:avLst/>
          </a:prstGeom>
          <a:ln w="88900">
            <a:solidFill>
              <a:srgbClr val="F09252">
                <a:alpha val="76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863942" y="2540022"/>
            <a:ext cx="1724284" cy="408507"/>
          </a:xfrm>
          <a:prstGeom prst="straightConnector1">
            <a:avLst/>
          </a:prstGeom>
          <a:ln w="88900">
            <a:solidFill>
              <a:schemeClr val="accent6">
                <a:alpha val="7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 3"/>
          <p:cNvGrpSpPr/>
          <p:nvPr/>
        </p:nvGrpSpPr>
        <p:grpSpPr>
          <a:xfrm>
            <a:off x="6568486" y="1512176"/>
            <a:ext cx="850747" cy="1914539"/>
            <a:chOff x="612272" y="2738667"/>
            <a:chExt cx="586942" cy="1320867"/>
          </a:xfrm>
          <a:solidFill>
            <a:schemeClr val="bg1"/>
          </a:solidFill>
        </p:grpSpPr>
        <p:sp>
          <p:nvSpPr>
            <p:cNvPr id="3" name="矩形 2"/>
            <p:cNvSpPr/>
            <p:nvPr/>
          </p:nvSpPr>
          <p:spPr>
            <a:xfrm>
              <a:off x="612272" y="2738667"/>
              <a:ext cx="194213" cy="132086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804535" y="3109774"/>
              <a:ext cx="108857" cy="578651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16612" y="3277864"/>
              <a:ext cx="102719" cy="25032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019332" y="3387777"/>
              <a:ext cx="179882" cy="45719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Reader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Reflector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charset="0"/>
                      </a:rPr>
                      <m:t>𝑋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Tag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Empirical</a:t>
            </a:r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Study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995339" y="5046124"/>
                <a:ext cx="2934670" cy="584775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CN" altLang="en-US" sz="3200" dirty="0"/>
                        <m:t>②</m:t>
                      </m:r>
                      <m:r>
                        <a:rPr kumimoji="1" lang="zh-CN" altLang="en-US" sz="3200" i="1" dirty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3200" b="0" i="1" smtClean="0">
                          <a:latin typeface="Cambria Math" charset="0"/>
                        </a:rPr>
                        <m:t>𝐴</m:t>
                      </m:r>
                      <m:r>
                        <a:rPr kumimoji="1" lang="en-US" altLang="zh-CN" sz="3200" b="0" i="1" smtClean="0">
                          <a:latin typeface="Cambria Math" charset="0"/>
                        </a:rPr>
                        <m:t>→</m:t>
                      </m:r>
                      <m:r>
                        <a:rPr kumimoji="1" lang="en-US" altLang="zh-CN" sz="3200" b="0" i="1" smtClean="0">
                          <a:latin typeface="Cambria Math" charset="0"/>
                        </a:rPr>
                        <m:t>𝑋</m:t>
                      </m:r>
                      <m:r>
                        <a:rPr kumimoji="1" lang="en-US" altLang="zh-CN" sz="3200" b="0" i="1" smtClean="0">
                          <a:latin typeface="Cambria Math" charset="0"/>
                        </a:rPr>
                        <m:t>→</m:t>
                      </m:r>
                      <m:r>
                        <a:rPr kumimoji="1" lang="en-US" altLang="zh-CN" sz="3200" b="0" i="1" smtClean="0">
                          <a:latin typeface="Cambria Math" charset="0"/>
                        </a:rPr>
                        <m:t>𝑇</m:t>
                      </m:r>
                      <m:r>
                        <a:rPr kumimoji="1" lang="zh-CN" altLang="en-US" sz="32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3200" b="0" dirty="0" smtClean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339" y="5046124"/>
                <a:ext cx="293467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/>
              <p:cNvSpPr txBox="1"/>
              <p:nvPr/>
            </p:nvSpPr>
            <p:spPr>
              <a:xfrm>
                <a:off x="5024605" y="4115547"/>
                <a:ext cx="2957498" cy="5847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8100000" scaled="1"/>
                <a:tileRect/>
              </a:gra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zh-CN" altLang="en-US" sz="3200" dirty="0" smtClean="0"/>
                  <a:t>①</a:t>
                </a:r>
                <a14:m>
                  <m:oMath xmlns:m="http://schemas.openxmlformats.org/officeDocument/2006/math">
                    <m:r>
                      <a:rPr kumimoji="1" lang="zh-CN" altLang="en-US" sz="3200" b="0" i="0" smtClean="0">
                        <a:latin typeface="Cambria Math" charset="0"/>
                      </a:rPr>
                      <m:t> </m:t>
                    </m:r>
                    <m:r>
                      <a:rPr kumimoji="1" lang="en-US" altLang="zh-CN" sz="3200" i="1">
                        <a:latin typeface="Cambria Math" charset="0"/>
                      </a:rPr>
                      <m:t>𝐴</m:t>
                    </m:r>
                    <m:r>
                      <a:rPr kumimoji="1" lang="en-US" altLang="zh-CN" sz="3200" i="1">
                        <a:latin typeface="Cambria Math" charset="0"/>
                      </a:rPr>
                      <m:t>→</m:t>
                    </m:r>
                    <m:r>
                      <a:rPr kumimoji="1" lang="en-US" altLang="zh-CN" sz="3200" i="1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50" name="文本框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605" y="4115547"/>
                <a:ext cx="2957498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4918" t="-12121" b="-30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/>
              <p:cNvSpPr txBox="1"/>
              <p:nvPr/>
            </p:nvSpPr>
            <p:spPr>
              <a:xfrm>
                <a:off x="5003080" y="5951672"/>
                <a:ext cx="2934147" cy="5847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zh-CN" altLang="en-US" sz="3200" dirty="0" smtClean="0"/>
                  <a:t>③ 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charset="0"/>
                      </a:rPr>
                      <m:t>𝑇</m:t>
                    </m:r>
                    <m:r>
                      <a:rPr kumimoji="1" lang="en-US" altLang="zh-CN" sz="3200" b="0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32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51" name="文本框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80" y="5951672"/>
                <a:ext cx="2934147" cy="584775"/>
              </a:xfrm>
              <a:prstGeom prst="rect">
                <a:avLst/>
              </a:prstGeom>
              <a:blipFill rotWithShape="0">
                <a:blip r:embed="rId9"/>
                <a:stretch>
                  <a:fillRect l="-5165" t="-12121" b="-30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左大括号 1"/>
          <p:cNvSpPr/>
          <p:nvPr/>
        </p:nvSpPr>
        <p:spPr>
          <a:xfrm>
            <a:off x="4506013" y="4262534"/>
            <a:ext cx="418631" cy="2151953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5884" y="4646012"/>
            <a:ext cx="4069406" cy="1384995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800" b="1" i="1" dirty="0" smtClean="0">
                <a:solidFill>
                  <a:srgbClr val="FFFF00"/>
                </a:solidFill>
              </a:rPr>
              <a:t>Summary</a:t>
            </a:r>
            <a:r>
              <a:rPr kumimoji="1" lang="zh-CN" altLang="en-US" sz="2800" b="1" i="1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800" b="1" i="1" dirty="0" smtClean="0">
                <a:solidFill>
                  <a:srgbClr val="FFFF00"/>
                </a:solidFill>
              </a:rPr>
              <a:t>#1</a:t>
            </a:r>
            <a:r>
              <a:rPr kumimoji="1" lang="en-US" altLang="zh-CN" sz="2800" b="1" i="1" dirty="0" smtClean="0"/>
              <a:t>: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There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exist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three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dominated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propagation</a:t>
            </a:r>
            <a:r>
              <a:rPr kumimoji="1" lang="zh-CN" altLang="en-US" sz="2800" b="1" i="1" dirty="0" smtClean="0"/>
              <a:t> </a:t>
            </a:r>
            <a:r>
              <a:rPr kumimoji="1" lang="en-US" altLang="zh-CN" sz="2800" b="1" i="1" dirty="0" smtClean="0"/>
              <a:t>paths.</a:t>
            </a:r>
            <a:endParaRPr kumimoji="1" lang="zh-CN" altLang="en-US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2007775" y="2560061"/>
            <a:ext cx="4560711" cy="274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544347" y="183569"/>
            <a:ext cx="2055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Summary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0" y="7274691"/>
            <a:ext cx="144000" cy="14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接连接符 39"/>
          <p:cNvCxnSpPr/>
          <p:nvPr/>
        </p:nvCxnSpPr>
        <p:spPr>
          <a:xfrm>
            <a:off x="2294890" y="834784"/>
            <a:ext cx="450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4676345" y="2090140"/>
            <a:ext cx="187286" cy="889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003107" y="1711619"/>
            <a:ext cx="327649" cy="1715096"/>
          </a:xfrm>
          <a:prstGeom prst="roundRect">
            <a:avLst/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2330587" y="1939538"/>
            <a:ext cx="4257554" cy="192236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330587" y="2150354"/>
            <a:ext cx="2345588" cy="384323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863942" y="1981059"/>
            <a:ext cx="1704855" cy="558963"/>
          </a:xfrm>
          <a:prstGeom prst="straightConnector1">
            <a:avLst/>
          </a:prstGeom>
          <a:ln w="88900">
            <a:solidFill>
              <a:srgbClr val="F09252">
                <a:alpha val="76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863942" y="2540022"/>
            <a:ext cx="1724284" cy="408507"/>
          </a:xfrm>
          <a:prstGeom prst="straightConnector1">
            <a:avLst/>
          </a:prstGeom>
          <a:ln w="88900">
            <a:solidFill>
              <a:schemeClr val="accent6">
                <a:alpha val="7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 3"/>
          <p:cNvGrpSpPr/>
          <p:nvPr/>
        </p:nvGrpSpPr>
        <p:grpSpPr>
          <a:xfrm>
            <a:off x="6568486" y="1512176"/>
            <a:ext cx="850747" cy="1914539"/>
            <a:chOff x="612272" y="2738667"/>
            <a:chExt cx="586942" cy="1320867"/>
          </a:xfrm>
          <a:solidFill>
            <a:schemeClr val="bg1"/>
          </a:solidFill>
        </p:grpSpPr>
        <p:sp>
          <p:nvSpPr>
            <p:cNvPr id="3" name="矩形 2"/>
            <p:cNvSpPr/>
            <p:nvPr/>
          </p:nvSpPr>
          <p:spPr>
            <a:xfrm>
              <a:off x="612272" y="2738667"/>
              <a:ext cx="194213" cy="132086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804535" y="3109774"/>
              <a:ext cx="108857" cy="578651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16612" y="3277864"/>
              <a:ext cx="102719" cy="25032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019332" y="3387777"/>
              <a:ext cx="179882" cy="45719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Reader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Reflector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charset="0"/>
                      </a:rPr>
                      <m:t>𝑋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Tag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Empirical</a:t>
            </a:r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Study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26" name="图表 25"/>
          <p:cNvGraphicFramePr>
            <a:graphicFrameLocks/>
          </p:cNvGraphicFramePr>
          <p:nvPr>
            <p:extLst/>
          </p:nvPr>
        </p:nvGraphicFramePr>
        <p:xfrm>
          <a:off x="5838075" y="1274480"/>
          <a:ext cx="1581158" cy="120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图表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113960"/>
              </p:ext>
            </p:extLst>
          </p:nvPr>
        </p:nvGraphicFramePr>
        <p:xfrm>
          <a:off x="5838075" y="1265330"/>
          <a:ext cx="1581158" cy="120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圆角矩形标注 29"/>
          <p:cNvSpPr/>
          <p:nvPr/>
        </p:nvSpPr>
        <p:spPr>
          <a:xfrm>
            <a:off x="4121211" y="1694245"/>
            <a:ext cx="1170709" cy="561108"/>
          </a:xfrm>
          <a:prstGeom prst="wedgeRoundRectCallout">
            <a:avLst>
              <a:gd name="adj1" fmla="val -21673"/>
              <a:gd name="adj2" fmla="val 7126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Calibri" panose="020F0502020204030204" pitchFamily="34" charset="0"/>
              </a:rPr>
              <a:t>Reflection</a:t>
            </a:r>
            <a:endParaRPr lang="zh-CN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34" name="圆角矩形标注 33"/>
          <p:cNvSpPr/>
          <p:nvPr/>
        </p:nvSpPr>
        <p:spPr>
          <a:xfrm>
            <a:off x="4682912" y="2809113"/>
            <a:ext cx="1170709" cy="561108"/>
          </a:xfrm>
          <a:prstGeom prst="wedgeRoundRectCallout">
            <a:avLst>
              <a:gd name="adj1" fmla="val -12435"/>
              <a:gd name="adj2" fmla="val -7417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Calibri" panose="020F0502020204030204" pitchFamily="34" charset="0"/>
              </a:rPr>
              <a:t>Original</a:t>
            </a:r>
            <a:endParaRPr lang="zh-CN" alt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altLang="zh-CN" sz="1600" b="1" dirty="0" smtClean="0">
                <a:latin typeface="Calibri" panose="020F0502020204030204" pitchFamily="34" charset="0"/>
              </a:rPr>
              <a:t>signal</a:t>
            </a:r>
            <a:endParaRPr lang="zh-CN" alt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/>
              <p:cNvSpPr txBox="1"/>
              <p:nvPr/>
            </p:nvSpPr>
            <p:spPr>
              <a:xfrm>
                <a:off x="630192" y="4934327"/>
                <a:ext cx="8091965" cy="954107"/>
              </a:xfrm>
              <a:prstGeom prst="rect">
                <a:avLst/>
              </a:prstGeom>
              <a:solidFill>
                <a:srgbClr val="C00000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i="1" dirty="0" smtClean="0">
                    <a:solidFill>
                      <a:srgbClr val="FFFF00"/>
                    </a:solidFill>
                  </a:rPr>
                  <a:t>Summary</a:t>
                </a:r>
                <a:r>
                  <a:rPr kumimoji="1" lang="zh-CN" altLang="en-US" sz="2800" b="1" i="1" dirty="0" smtClean="0">
                    <a:solidFill>
                      <a:srgbClr val="FFFF00"/>
                    </a:solidFill>
                  </a:rPr>
                  <a:t> </a:t>
                </a:r>
                <a:r>
                  <a:rPr kumimoji="1" lang="en-US" altLang="zh-CN" sz="2800" b="1" i="1" dirty="0" smtClean="0">
                    <a:solidFill>
                      <a:srgbClr val="FFFF00"/>
                    </a:solidFill>
                  </a:rPr>
                  <a:t>#2</a:t>
                </a:r>
                <a:r>
                  <a:rPr kumimoji="1" lang="en-US" altLang="zh-CN" sz="2800" b="1" i="1" dirty="0" smtClean="0"/>
                  <a:t>: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Tag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modulates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its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ID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using the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combined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signals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from</a:t>
                </a:r>
                <a:r>
                  <a:rPr kumimoji="1" lang="zh-CN" altLang="en-US" sz="2800" b="1" i="1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latin typeface="Cambria Math" charset="0"/>
                      </a:rPr>
                      <m:t>𝑨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𝑿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𝑻</m:t>
                    </m:r>
                  </m:oMath>
                </a14:m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and</a:t>
                </a:r>
                <a:r>
                  <a:rPr kumimoji="1" lang="zh-CN" altLang="en-US" sz="2800" b="1" i="1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latin typeface="Cambria Math" charset="0"/>
                      </a:rPr>
                      <m:t>𝑨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𝑻</m:t>
                    </m:r>
                  </m:oMath>
                </a14:m>
                <a:r>
                  <a:rPr kumimoji="1" lang="en-US" altLang="zh-CN" sz="2800" b="1" i="1" dirty="0" smtClean="0"/>
                  <a:t>.</a:t>
                </a:r>
                <a:endParaRPr kumimoji="1" lang="zh-CN" altLang="en-US" sz="2800" b="1" i="1" dirty="0"/>
              </a:p>
            </p:txBody>
          </p:sp>
        </mc:Choice>
        <mc:Fallback xmlns=""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2" y="4934327"/>
                <a:ext cx="8091965" cy="954107"/>
              </a:xfrm>
              <a:prstGeom prst="rect">
                <a:avLst/>
              </a:prstGeom>
              <a:blipFill rotWithShape="0">
                <a:blip r:embed="rId9"/>
                <a:stretch>
                  <a:fillRect l="-1429" t="-5660" b="-15723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820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77778E-6 L -0.48073 0.02292 L -0.48073 0.02292 L -0.20764 0.09028 C -0.16267 0.10278 -0.21094 0.09885 -0.21094 0.09885 " pathEditMode="relative" ptsTypes="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88 C -0.08767 0.03171 -0.17535 0.07245 -0.20972 0.09143 C -0.2441 0.11064 -0.20642 0.10578 -0.20642 0.10601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Graphic spid="29" grpId="0">
        <p:bldAsOne/>
      </p:bldGraphic>
      <p:bldP spid="30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 flipV="1">
            <a:off x="2007775" y="2560061"/>
            <a:ext cx="4560711" cy="274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487439" y="183569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Summary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0" y="7274691"/>
            <a:ext cx="144000" cy="144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接连接符 39"/>
          <p:cNvCxnSpPr/>
          <p:nvPr/>
        </p:nvCxnSpPr>
        <p:spPr>
          <a:xfrm>
            <a:off x="2294890" y="834784"/>
            <a:ext cx="450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4676345" y="2090140"/>
            <a:ext cx="187286" cy="889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003107" y="1711619"/>
            <a:ext cx="327649" cy="1715096"/>
          </a:xfrm>
          <a:prstGeom prst="roundRect">
            <a:avLst/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2330587" y="1939538"/>
            <a:ext cx="4257554" cy="192236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330587" y="2150354"/>
            <a:ext cx="2345588" cy="384323"/>
          </a:xfrm>
          <a:prstGeom prst="straightConnector1">
            <a:avLst/>
          </a:prstGeom>
          <a:ln w="88900">
            <a:solidFill>
              <a:srgbClr val="C00000">
                <a:alpha val="7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863942" y="1981059"/>
            <a:ext cx="1704855" cy="558963"/>
          </a:xfrm>
          <a:prstGeom prst="straightConnector1">
            <a:avLst/>
          </a:prstGeom>
          <a:ln w="88900">
            <a:solidFill>
              <a:srgbClr val="F09252">
                <a:alpha val="76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863942" y="2540022"/>
            <a:ext cx="1724284" cy="408507"/>
          </a:xfrm>
          <a:prstGeom prst="straightConnector1">
            <a:avLst/>
          </a:prstGeom>
          <a:ln w="88900">
            <a:solidFill>
              <a:schemeClr val="accent6">
                <a:alpha val="7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 3"/>
          <p:cNvGrpSpPr/>
          <p:nvPr/>
        </p:nvGrpSpPr>
        <p:grpSpPr>
          <a:xfrm>
            <a:off x="6568486" y="1512176"/>
            <a:ext cx="850747" cy="1914539"/>
            <a:chOff x="612272" y="2738667"/>
            <a:chExt cx="586942" cy="1320867"/>
          </a:xfrm>
          <a:solidFill>
            <a:schemeClr val="bg1"/>
          </a:solidFill>
        </p:grpSpPr>
        <p:sp>
          <p:nvSpPr>
            <p:cNvPr id="3" name="矩形 2"/>
            <p:cNvSpPr/>
            <p:nvPr/>
          </p:nvSpPr>
          <p:spPr>
            <a:xfrm>
              <a:off x="612272" y="2738667"/>
              <a:ext cx="194213" cy="132086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804535" y="3109774"/>
              <a:ext cx="108857" cy="578651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16612" y="3277864"/>
              <a:ext cx="102719" cy="25032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019332" y="3387777"/>
              <a:ext cx="179882" cy="45719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Reader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03" y="3469968"/>
                <a:ext cx="1275335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Reflector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charset="0"/>
                      </a:rPr>
                      <m:t>𝑋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89" y="3484745"/>
                <a:ext cx="147548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/>
                  <a:t>Tag</a:t>
                </a:r>
                <a:r>
                  <a:rPr kumimoji="1" lang="zh-CN" altLang="en-US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86" y="2987445"/>
                <a:ext cx="1198203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Empirical</a:t>
            </a:r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</a:t>
            </a:r>
          </a:p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Study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29" name="图表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143228"/>
              </p:ext>
            </p:extLst>
          </p:nvPr>
        </p:nvGraphicFramePr>
        <p:xfrm>
          <a:off x="3940207" y="1929993"/>
          <a:ext cx="1581158" cy="120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圆角矩形标注 24"/>
          <p:cNvSpPr/>
          <p:nvPr/>
        </p:nvSpPr>
        <p:spPr>
          <a:xfrm>
            <a:off x="5769090" y="3391282"/>
            <a:ext cx="1170709" cy="561108"/>
          </a:xfrm>
          <a:prstGeom prst="wedgeRoundRectCallout">
            <a:avLst>
              <a:gd name="adj1" fmla="val 28718"/>
              <a:gd name="adj2" fmla="val -8644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Calibri" panose="020F0502020204030204" pitchFamily="34" charset="0"/>
              </a:rPr>
              <a:t>Backscatter</a:t>
            </a:r>
            <a:r>
              <a:rPr lang="zh-CN" altLang="en-US" sz="14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1400" b="1" dirty="0" smtClean="0">
                <a:latin typeface="Calibri" panose="020F0502020204030204" pitchFamily="34" charset="0"/>
              </a:rPr>
              <a:t>signal</a:t>
            </a:r>
            <a:endParaRPr lang="zh-CN" altLang="en-US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630192" y="4934327"/>
                <a:ext cx="8091965" cy="954107"/>
              </a:xfrm>
              <a:prstGeom prst="rect">
                <a:avLst/>
              </a:prstGeom>
              <a:solidFill>
                <a:srgbClr val="C00000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i="1" dirty="0" smtClean="0">
                    <a:solidFill>
                      <a:srgbClr val="FFFF00"/>
                    </a:solidFill>
                  </a:rPr>
                  <a:t>Summary</a:t>
                </a:r>
                <a:r>
                  <a:rPr kumimoji="1" lang="zh-CN" altLang="en-US" sz="2800" b="1" i="1" dirty="0" smtClean="0">
                    <a:solidFill>
                      <a:srgbClr val="FFFF00"/>
                    </a:solidFill>
                  </a:rPr>
                  <a:t> </a:t>
                </a:r>
                <a:r>
                  <a:rPr kumimoji="1" lang="en-US" altLang="zh-CN" sz="2800" b="1" i="1" dirty="0" smtClean="0">
                    <a:solidFill>
                      <a:srgbClr val="FFFF00"/>
                    </a:solidFill>
                  </a:rPr>
                  <a:t>#2: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Tag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modulates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its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ID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using the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combined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signals</a:t>
                </a:r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from</a:t>
                </a:r>
                <a:r>
                  <a:rPr kumimoji="1" lang="zh-CN" altLang="en-US" sz="2800" b="1" i="1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latin typeface="Cambria Math" charset="0"/>
                      </a:rPr>
                      <m:t>𝑨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𝑿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𝑻</m:t>
                    </m:r>
                  </m:oMath>
                </a14:m>
                <a:r>
                  <a:rPr kumimoji="1" lang="zh-CN" altLang="en-US" sz="2800" b="1" i="1" dirty="0" smtClean="0"/>
                  <a:t> </a:t>
                </a:r>
                <a:r>
                  <a:rPr kumimoji="1" lang="en-US" altLang="zh-CN" sz="2800" b="1" i="1" dirty="0" smtClean="0"/>
                  <a:t>and</a:t>
                </a:r>
                <a:r>
                  <a:rPr kumimoji="1" lang="zh-CN" altLang="en-US" sz="2800" b="1" i="1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latin typeface="Cambria Math" charset="0"/>
                      </a:rPr>
                      <m:t>𝑨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800" b="1" i="1" smtClean="0">
                        <a:latin typeface="Cambria Math" charset="0"/>
                      </a:rPr>
                      <m:t>𝑻</m:t>
                    </m:r>
                  </m:oMath>
                </a14:m>
                <a:r>
                  <a:rPr kumimoji="1" lang="en-US" altLang="zh-CN" sz="2800" b="1" i="1" dirty="0" smtClean="0"/>
                  <a:t>.</a:t>
                </a:r>
                <a:endParaRPr kumimoji="1" lang="zh-CN" altLang="en-US" sz="2800" b="1" i="1" dirty="0"/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2" y="4934327"/>
                <a:ext cx="8091965" cy="954107"/>
              </a:xfrm>
              <a:prstGeom prst="rect">
                <a:avLst/>
              </a:prstGeom>
              <a:blipFill rotWithShape="0">
                <a:blip r:embed="rId8"/>
                <a:stretch>
                  <a:fillRect l="-1429" t="-5660" b="-15723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382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1135 L 0.2224 0.06759 " pathEditMode="relative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05296" y="2723012"/>
            <a:ext cx="4773217" cy="652510"/>
            <a:chOff x="2355143" y="871129"/>
            <a:chExt cx="4773217" cy="652510"/>
          </a:xfrm>
        </p:grpSpPr>
        <p:sp>
          <p:nvSpPr>
            <p:cNvPr id="3" name="文本框 6"/>
            <p:cNvSpPr txBox="1"/>
            <p:nvPr/>
          </p:nvSpPr>
          <p:spPr>
            <a:xfrm>
              <a:off x="3135849" y="877308"/>
              <a:ext cx="3992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 Reflections</a:t>
              </a:r>
              <a:endPara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7030A0"/>
                  </a:solidFill>
                </a:rPr>
                <a:t>03.</a:t>
              </a:r>
              <a:endParaRPr lang="zh-CN" altLang="en-US" sz="36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3596416" y="353839"/>
            <a:ext cx="1951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Outline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748908" y="1061725"/>
            <a:ext cx="3600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2317979" y="2093405"/>
            <a:ext cx="4353077" cy="646331"/>
            <a:chOff x="2355143" y="871129"/>
            <a:chExt cx="4353077" cy="646331"/>
          </a:xfrm>
        </p:grpSpPr>
        <p:sp>
          <p:nvSpPr>
            <p:cNvPr id="37" name="文本框 6"/>
            <p:cNvSpPr txBox="1"/>
            <p:nvPr/>
          </p:nvSpPr>
          <p:spPr>
            <a:xfrm>
              <a:off x="3150555" y="871129"/>
              <a:ext cx="3519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Overview</a:t>
              </a: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C00000"/>
                  </a:solidFill>
                </a:rPr>
                <a:t>02.</a:t>
              </a:r>
              <a:endParaRPr lang="zh-CN" alt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2314461" y="3984914"/>
            <a:ext cx="4927825" cy="687710"/>
            <a:chOff x="2355143" y="829750"/>
            <a:chExt cx="4927825" cy="687710"/>
          </a:xfrm>
        </p:grpSpPr>
        <p:sp>
          <p:nvSpPr>
            <p:cNvPr id="41" name="文本框 6"/>
            <p:cNvSpPr txBox="1"/>
            <p:nvPr/>
          </p:nvSpPr>
          <p:spPr>
            <a:xfrm>
              <a:off x="3135849" y="829750"/>
              <a:ext cx="4147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Tracking Objects</a:t>
              </a:r>
              <a:endPara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22A110"/>
                  </a:solidFill>
                </a:rPr>
                <a:t>05.</a:t>
              </a:r>
              <a:endParaRPr lang="zh-CN" altLang="en-US" sz="3600" b="1" dirty="0">
                <a:solidFill>
                  <a:srgbClr val="22A110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6"/>
          <p:cNvSpPr txBox="1"/>
          <p:nvPr/>
        </p:nvSpPr>
        <p:spPr>
          <a:xfrm>
            <a:off x="3086002" y="3380033"/>
            <a:ext cx="441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Reflections</a:t>
            </a:r>
            <a:endParaRPr lang="en-US" altLang="zh-CN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2305296" y="3367603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B0F0"/>
                </a:solidFill>
              </a:rPr>
              <a:t>04.</a:t>
            </a:r>
            <a:endParaRPr lang="zh-CN" altLang="en-US" sz="3600" b="1" dirty="0">
              <a:solidFill>
                <a:srgbClr val="00B0F0"/>
              </a:solidFill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2378401" y="3932298"/>
            <a:ext cx="4303232" cy="1603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2305296" y="1434715"/>
            <a:ext cx="4353077" cy="658690"/>
            <a:chOff x="2355143" y="858770"/>
            <a:chExt cx="4353077" cy="658690"/>
          </a:xfrm>
        </p:grpSpPr>
        <p:sp>
          <p:nvSpPr>
            <p:cNvPr id="49" name="文本框 6"/>
            <p:cNvSpPr txBox="1"/>
            <p:nvPr/>
          </p:nvSpPr>
          <p:spPr>
            <a:xfrm>
              <a:off x="3121754" y="858770"/>
              <a:ext cx="351993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Motivation</a:t>
              </a:r>
              <a:endPara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22A110"/>
                  </a:solidFill>
                </a:rPr>
                <a:t>01.</a:t>
              </a:r>
              <a:endParaRPr lang="zh-CN" altLang="en-US" sz="3600" b="1" dirty="0">
                <a:solidFill>
                  <a:srgbClr val="22A110"/>
                </a:solidFill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2314461" y="4691880"/>
            <a:ext cx="5812793" cy="646331"/>
            <a:chOff x="2355143" y="871129"/>
            <a:chExt cx="5812793" cy="646331"/>
          </a:xfrm>
        </p:grpSpPr>
        <p:sp>
          <p:nvSpPr>
            <p:cNvPr id="53" name="文本框 6"/>
            <p:cNvSpPr txBox="1"/>
            <p:nvPr/>
          </p:nvSpPr>
          <p:spPr>
            <a:xfrm>
              <a:off x="3154071" y="871129"/>
              <a:ext cx="50138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</a:t>
              </a:r>
              <a:endPara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002060"/>
                  </a:solidFill>
                </a:rPr>
                <a:t>06.</a:t>
              </a:r>
              <a:endParaRPr lang="zh-CN" altLang="en-US" sz="36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2332685" y="5371566"/>
            <a:ext cx="4353077" cy="646331"/>
            <a:chOff x="2355143" y="871129"/>
            <a:chExt cx="4353077" cy="646331"/>
          </a:xfrm>
        </p:grpSpPr>
        <p:sp>
          <p:nvSpPr>
            <p:cNvPr id="57" name="文本框 6"/>
            <p:cNvSpPr txBox="1"/>
            <p:nvPr/>
          </p:nvSpPr>
          <p:spPr>
            <a:xfrm>
              <a:off x="3135848" y="871129"/>
              <a:ext cx="351993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  <a:endPara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24"/>
            <p:cNvSpPr txBox="1"/>
            <p:nvPr/>
          </p:nvSpPr>
          <p:spPr>
            <a:xfrm>
              <a:off x="2355143" y="871129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C00000"/>
                  </a:solidFill>
                </a:rPr>
                <a:t>07.</a:t>
              </a:r>
              <a:endParaRPr lang="zh-CN" alt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419994" y="1435824"/>
              <a:ext cx="428822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OUTLINE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07393" y="2316066"/>
            <a:ext cx="8023311" cy="2900239"/>
          </a:xfrm>
        </p:spPr>
        <p:txBody>
          <a:bodyPr>
            <a:noAutofit/>
          </a:bodyPr>
          <a:lstStyle/>
          <a:p>
            <a:pPr algn="l"/>
            <a:r>
              <a:rPr lang="en-US" altLang="zh-CN" sz="6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How to extract the reflections from</a:t>
            </a:r>
            <a:r>
              <a:rPr lang="zh-CN" altLang="en-US" sz="6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6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backscatter</a:t>
            </a:r>
            <a:r>
              <a:rPr lang="zh-CN" altLang="en-US" sz="6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6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signals?</a:t>
            </a:r>
            <a:endParaRPr lang="zh-CN" altLang="en-US" sz="6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7393" y="1115737"/>
            <a:ext cx="446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The key is </a:t>
            </a:r>
            <a:endParaRPr lang="zh-CN" altLang="en-US" sz="7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08485" y="2650541"/>
            <a:ext cx="5758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42736" y="2363541"/>
            <a:ext cx="18097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4</a:t>
            </a:r>
            <a:endParaRPr lang="zh-CN" altLang="en-US" sz="88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90746" y="2700673"/>
            <a:ext cx="6279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Extracting</a:t>
            </a:r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eflections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59107" y="3439337"/>
            <a:ext cx="7228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962A9"/>
                </a:solidFill>
              </a:rPr>
              <a:t>Separating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the implicit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reflections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from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backscatter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signals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42975" y="5200650"/>
            <a:ext cx="2043113" cy="914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</a:rPr>
              <a:t>Case</a:t>
            </a:r>
            <a:r>
              <a:rPr kumimoji="1" lang="zh-CN" altLang="en-US" sz="2800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</a:rPr>
              <a:t>#1</a:t>
            </a:r>
            <a:endParaRPr kumimoji="1"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63007" y="5200650"/>
            <a:ext cx="2043113" cy="914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</a:rPr>
              <a:t>Case</a:t>
            </a:r>
            <a:r>
              <a:rPr kumimoji="1" lang="zh-CN" altLang="en-US" sz="2800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</a:rPr>
              <a:t>#2</a:t>
            </a:r>
            <a:endParaRPr kumimoji="1"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983039" y="5200650"/>
            <a:ext cx="2043113" cy="914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</a:rPr>
              <a:t>Case</a:t>
            </a:r>
            <a:r>
              <a:rPr kumimoji="1" lang="zh-CN" altLang="en-US" sz="2800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</a:rPr>
              <a:t>#3</a:t>
            </a:r>
            <a:endParaRPr kumimoji="1" lang="zh-CN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77">
        <p:fade/>
      </p:transition>
    </mc:Choice>
    <mc:Fallback xmlns="">
      <p:transition spd="med" advTm="12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6459" y="2308920"/>
            <a:ext cx="860231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800" b="1" i="1" dirty="0">
                <a:solidFill>
                  <a:schemeClr val="tx1"/>
                </a:solidFill>
              </a:rPr>
              <a:t>Case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#1: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Signal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propagates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through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the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LOS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without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any</a:t>
            </a:r>
            <a:r>
              <a:rPr kumimoji="1" lang="zh-CN" altLang="en-US" sz="4800" b="1" i="1" dirty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>
                <a:solidFill>
                  <a:schemeClr val="tx1"/>
                </a:solidFill>
              </a:rPr>
              <a:t>reflections.</a:t>
            </a:r>
            <a:endParaRPr kumimoji="1" lang="zh-CN" altLang="en-US" sz="4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圆角矩形 32"/>
              <p:cNvSpPr/>
              <p:nvPr/>
            </p:nvSpPr>
            <p:spPr>
              <a:xfrm>
                <a:off x="342584" y="4664233"/>
                <a:ext cx="8561649" cy="1119116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𝑨𝑹</m:t>
                              </m:r>
                            </m:sub>
                          </m:s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圆角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4" y="4664233"/>
                <a:ext cx="8561649" cy="1119116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 1"/>
          <p:cNvGrpSpPr/>
          <p:nvPr/>
        </p:nvGrpSpPr>
        <p:grpSpPr>
          <a:xfrm flipH="1">
            <a:off x="2558553" y="1856065"/>
            <a:ext cx="4129710" cy="1914539"/>
            <a:chOff x="2154181" y="1275134"/>
            <a:chExt cx="4129710" cy="1914539"/>
          </a:xfrm>
        </p:grpSpPr>
        <p:sp>
          <p:nvSpPr>
            <p:cNvPr id="10" name="圆角矩形 9"/>
            <p:cNvSpPr/>
            <p:nvPr/>
          </p:nvSpPr>
          <p:spPr>
            <a:xfrm>
              <a:off x="2154181" y="1771478"/>
              <a:ext cx="187286" cy="88907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22"/>
            <p:cNvCxnSpPr/>
            <p:nvPr/>
          </p:nvCxnSpPr>
          <p:spPr>
            <a:xfrm flipH="1">
              <a:off x="2341467" y="2056676"/>
              <a:ext cx="3091677" cy="0"/>
            </a:xfrm>
            <a:prstGeom prst="straightConnector1">
              <a:avLst/>
            </a:prstGeom>
            <a:ln w="88900">
              <a:solidFill>
                <a:schemeClr val="accent2">
                  <a:alpha val="76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23"/>
            <p:cNvCxnSpPr/>
            <p:nvPr/>
          </p:nvCxnSpPr>
          <p:spPr>
            <a:xfrm>
              <a:off x="2341466" y="2419514"/>
              <a:ext cx="3091678" cy="33567"/>
            </a:xfrm>
            <a:prstGeom prst="straightConnector1">
              <a:avLst/>
            </a:prstGeom>
            <a:ln w="88900">
              <a:solidFill>
                <a:schemeClr val="accent6">
                  <a:alpha val="74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 13"/>
            <p:cNvGrpSpPr/>
            <p:nvPr/>
          </p:nvGrpSpPr>
          <p:grpSpPr>
            <a:xfrm>
              <a:off x="5433144" y="1275134"/>
              <a:ext cx="850747" cy="1914539"/>
              <a:chOff x="612272" y="2738667"/>
              <a:chExt cx="586942" cy="1320867"/>
            </a:xfrm>
            <a:solidFill>
              <a:schemeClr val="bg1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612272" y="2738667"/>
                <a:ext cx="194213" cy="132086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04535" y="3109774"/>
                <a:ext cx="108857" cy="578651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16612" y="3277864"/>
                <a:ext cx="102719" cy="25032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019332" y="3387777"/>
                <a:ext cx="179882" cy="45719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828406" y="2554445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Reader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06" y="2554445"/>
                <a:ext cx="1783025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11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401198" y="2573296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Tag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98" y="2573296"/>
                <a:ext cx="178302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309769" y="1810541"/>
                <a:ext cx="12907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769" y="1810541"/>
                <a:ext cx="1290738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4378625" y="3067579"/>
                <a:ext cx="132106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625" y="3067579"/>
                <a:ext cx="1321067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9"/>
          <p:cNvSpPr/>
          <p:nvPr/>
        </p:nvSpPr>
        <p:spPr>
          <a:xfrm rot="19191462" flipH="1">
            <a:off x="-633157" y="334882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Case #1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539433" y="4930815"/>
            <a:ext cx="1428740" cy="6944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标注 20"/>
          <p:cNvSpPr/>
          <p:nvPr/>
        </p:nvSpPr>
        <p:spPr>
          <a:xfrm>
            <a:off x="3887198" y="1113390"/>
            <a:ext cx="3084531" cy="549880"/>
          </a:xfrm>
          <a:prstGeom prst="wedgeRoundRectCallout">
            <a:avLst>
              <a:gd name="adj1" fmla="val -21274"/>
              <a:gd name="adj2" fmla="val 803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Calibri" panose="020F0502020204030204" pitchFamily="34" charset="0"/>
              </a:rPr>
              <a:t>Channel parameter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086475" y="4933064"/>
            <a:ext cx="1500188" cy="76974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0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圆角矩形 32"/>
              <p:cNvSpPr/>
              <p:nvPr/>
            </p:nvSpPr>
            <p:spPr>
              <a:xfrm>
                <a:off x="342584" y="4664233"/>
                <a:ext cx="8561649" cy="1119116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𝑨𝑹</m:t>
                              </m:r>
                            </m:sub>
                          </m:s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圆角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4" y="4664233"/>
                <a:ext cx="8561649" cy="1119116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 1"/>
          <p:cNvGrpSpPr/>
          <p:nvPr/>
        </p:nvGrpSpPr>
        <p:grpSpPr>
          <a:xfrm flipH="1">
            <a:off x="2558553" y="1856065"/>
            <a:ext cx="4129710" cy="1914539"/>
            <a:chOff x="2154181" y="1275134"/>
            <a:chExt cx="4129710" cy="1914539"/>
          </a:xfrm>
        </p:grpSpPr>
        <p:sp>
          <p:nvSpPr>
            <p:cNvPr id="10" name="圆角矩形 9"/>
            <p:cNvSpPr/>
            <p:nvPr/>
          </p:nvSpPr>
          <p:spPr>
            <a:xfrm>
              <a:off x="2154181" y="1771478"/>
              <a:ext cx="187286" cy="88907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22"/>
            <p:cNvCxnSpPr/>
            <p:nvPr/>
          </p:nvCxnSpPr>
          <p:spPr>
            <a:xfrm flipH="1">
              <a:off x="2341467" y="2056676"/>
              <a:ext cx="3091677" cy="0"/>
            </a:xfrm>
            <a:prstGeom prst="straightConnector1">
              <a:avLst/>
            </a:prstGeom>
            <a:ln w="88900">
              <a:solidFill>
                <a:schemeClr val="accent2">
                  <a:alpha val="76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23"/>
            <p:cNvCxnSpPr/>
            <p:nvPr/>
          </p:nvCxnSpPr>
          <p:spPr>
            <a:xfrm>
              <a:off x="2341466" y="2419514"/>
              <a:ext cx="3091678" cy="33567"/>
            </a:xfrm>
            <a:prstGeom prst="straightConnector1">
              <a:avLst/>
            </a:prstGeom>
            <a:ln w="88900">
              <a:solidFill>
                <a:schemeClr val="accent6">
                  <a:alpha val="74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 13"/>
            <p:cNvGrpSpPr/>
            <p:nvPr/>
          </p:nvGrpSpPr>
          <p:grpSpPr>
            <a:xfrm>
              <a:off x="5433144" y="1275134"/>
              <a:ext cx="850747" cy="1914539"/>
              <a:chOff x="612272" y="2738667"/>
              <a:chExt cx="586942" cy="1320867"/>
            </a:xfrm>
            <a:solidFill>
              <a:schemeClr val="bg1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612272" y="2738667"/>
                <a:ext cx="194213" cy="132086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04535" y="3109774"/>
                <a:ext cx="108857" cy="578651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16612" y="3277864"/>
                <a:ext cx="102719" cy="25032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019332" y="3387777"/>
                <a:ext cx="179882" cy="45719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828406" y="2554445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Reader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06" y="2554445"/>
                <a:ext cx="1783025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11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401198" y="2573296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Tag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198" y="2573296"/>
                <a:ext cx="178302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309769" y="1810541"/>
                <a:ext cx="12907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769" y="1810541"/>
                <a:ext cx="1290738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4378625" y="3067579"/>
                <a:ext cx="132106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0" i="1" smtClean="0">
                              <a:latin typeface="Cambria Math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625" y="3067579"/>
                <a:ext cx="1321067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9"/>
          <p:cNvSpPr/>
          <p:nvPr/>
        </p:nvSpPr>
        <p:spPr>
          <a:xfrm rot="19191462" flipH="1">
            <a:off x="-633157" y="334882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Case #1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3">
              <a:alpha val="92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标注 19"/>
              <p:cNvSpPr/>
              <p:nvPr/>
            </p:nvSpPr>
            <p:spPr>
              <a:xfrm>
                <a:off x="291174" y="330566"/>
                <a:ext cx="5292771" cy="1228638"/>
              </a:xfrm>
              <a:prstGeom prst="wedgeRectCallout">
                <a:avLst>
                  <a:gd name="adj1" fmla="val -33210"/>
                  <a:gd name="adj2" fmla="val 84052"/>
                </a:avLst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𝑨𝑹</m:t>
                        </m:r>
                      </m:sub>
                    </m:sSub>
                  </m:oMath>
                </a14:m>
                <a:r>
                  <a:rPr lang="en-US" altLang="zh-CN" sz="2400" b="1" dirty="0" smtClean="0">
                    <a:solidFill>
                      <a:prstClr val="white"/>
                    </a:solidFill>
                  </a:rPr>
                  <a:t>: impacts from </a:t>
                </a:r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reader receiver</a:t>
                </a:r>
              </a:p>
            </p:txBody>
          </p:sp>
        </mc:Choice>
        <mc:Fallback xmlns="">
          <p:sp>
            <p:nvSpPr>
              <p:cNvPr id="20" name="矩形标注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74" y="330566"/>
                <a:ext cx="5292771" cy="1228638"/>
              </a:xfrm>
              <a:prstGeom prst="wedgeRectCallout">
                <a:avLst>
                  <a:gd name="adj1" fmla="val -33210"/>
                  <a:gd name="adj2" fmla="val 84052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标注 20"/>
              <p:cNvSpPr/>
              <p:nvPr/>
            </p:nvSpPr>
            <p:spPr>
              <a:xfrm>
                <a:off x="3695137" y="1980357"/>
                <a:ext cx="5292771" cy="1228638"/>
              </a:xfrm>
              <a:prstGeom prst="wedgeRectCallout">
                <a:avLst>
                  <a:gd name="adj1" fmla="val 33109"/>
                  <a:gd name="adj2" fmla="val 80050"/>
                </a:avLst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𝑻𝑻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prstClr val="white"/>
                    </a:solidFill>
                  </a:rPr>
                  <a:t>: impacts from </a:t>
                </a:r>
                <a:r>
                  <a:rPr lang="en-US" altLang="zh-CN" sz="2400" b="1" dirty="0">
                    <a:solidFill>
                      <a:srgbClr val="FFFF00"/>
                    </a:solidFill>
                  </a:rPr>
                  <a:t>tag transmitter</a:t>
                </a:r>
              </a:p>
            </p:txBody>
          </p:sp>
        </mc:Choice>
        <mc:Fallback xmlns="">
          <p:sp>
            <p:nvSpPr>
              <p:cNvPr id="21" name="矩形标注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137" y="1980357"/>
                <a:ext cx="5292771" cy="1228638"/>
              </a:xfrm>
              <a:prstGeom prst="wedgeRectCallout">
                <a:avLst>
                  <a:gd name="adj1" fmla="val 33109"/>
                  <a:gd name="adj2" fmla="val 80050"/>
                </a:avLst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标注 21"/>
              <p:cNvSpPr/>
              <p:nvPr/>
            </p:nvSpPr>
            <p:spPr>
              <a:xfrm>
                <a:off x="256048" y="3635575"/>
                <a:ext cx="6916277" cy="1228638"/>
              </a:xfrm>
              <a:prstGeom prst="wedgeRectCallout">
                <a:avLst>
                  <a:gd name="adj1" fmla="val -35625"/>
                  <a:gd name="adj2" fmla="val 81651"/>
                </a:avLst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𝑻</m:t>
                        </m:r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prstClr val="white"/>
                    </a:solidFill>
                  </a:rPr>
                  <a:t>: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</a:rPr>
                  <a:t>the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</a:rPr>
                  <a:t>parameter </a:t>
                </a:r>
                <a:r>
                  <a:rPr lang="en-US" altLang="zh-CN" sz="2400" b="1" dirty="0">
                    <a:solidFill>
                      <a:prstClr val="white"/>
                    </a:solidFill>
                  </a:rPr>
                  <a:t>of 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</a:rPr>
                  <a:t>channel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</a:rPr>
                  <a:t>from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prstClr val="white"/>
                        </a:solidFill>
                        <a:latin typeface="Cambria Math" charset="0"/>
                      </a:rPr>
                      <m:t>𝑻</m:t>
                    </m:r>
                    <m:r>
                      <a:rPr lang="en-US" altLang="zh-CN" sz="2400" b="1" i="1">
                        <a:solidFill>
                          <a:prstClr val="white"/>
                        </a:solidFill>
                        <a:latin typeface="Cambria Math" charset="0"/>
                      </a:rPr>
                      <m:t>→</m:t>
                    </m:r>
                    <m:r>
                      <a:rPr lang="en-US" altLang="zh-CN" sz="2400" b="1" i="1">
                        <a:solidFill>
                          <a:prstClr val="white"/>
                        </a:solidFill>
                        <a:latin typeface="Cambria Math" charset="0"/>
                      </a:rPr>
                      <m:t>𝑨</m:t>
                    </m:r>
                  </m:oMath>
                </a14:m>
                <a:endParaRPr lang="en-US" altLang="zh-CN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矩形标注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48" y="3635575"/>
                <a:ext cx="6916277" cy="1228638"/>
              </a:xfrm>
              <a:prstGeom prst="wedgeRectCallout">
                <a:avLst>
                  <a:gd name="adj1" fmla="val -35625"/>
                  <a:gd name="adj2" fmla="val 81651"/>
                </a:avLst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圆角矩形 22"/>
              <p:cNvSpPr/>
              <p:nvPr/>
            </p:nvSpPr>
            <p:spPr>
              <a:xfrm>
                <a:off x="426259" y="5431784"/>
                <a:ext cx="8561649" cy="1119116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40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𝑨𝑹</m:t>
                              </m:r>
                            </m:sub>
                          </m:s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40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圆角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59" y="5431784"/>
                <a:ext cx="8561649" cy="111911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5065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68"/>
    </mc:Choice>
    <mc:Fallback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5047" y="2437507"/>
            <a:ext cx="8602310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400" b="1" i="1" dirty="0" smtClean="0">
                <a:solidFill>
                  <a:schemeClr val="tx1"/>
                </a:solidFill>
              </a:rPr>
              <a:t>Case</a:t>
            </a:r>
            <a:r>
              <a:rPr kumimoji="1" lang="zh-CN" altLang="en-US" sz="44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400" b="1" i="1" dirty="0" smtClean="0">
                <a:solidFill>
                  <a:schemeClr val="tx1"/>
                </a:solidFill>
              </a:rPr>
              <a:t>#2:</a:t>
            </a:r>
            <a:r>
              <a:rPr kumimoji="1" lang="zh-CN" altLang="en-US" sz="44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400" b="1" i="1" dirty="0" smtClean="0">
                <a:solidFill>
                  <a:schemeClr val="tx1"/>
                </a:solidFill>
              </a:rPr>
              <a:t>Tags are attached on the outer wall and no object of interest moves in</a:t>
            </a:r>
            <a:r>
              <a:rPr kumimoji="1" lang="zh-CN" altLang="en-US" sz="44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400" b="1" i="1" dirty="0" smtClean="0">
                <a:solidFill>
                  <a:schemeClr val="tx1"/>
                </a:solidFill>
              </a:rPr>
              <a:t>the room.</a:t>
            </a:r>
            <a:endParaRPr kumimoji="1" lang="zh-CN" altLang="en-US" sz="4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圆角矩形 32"/>
              <p:cNvSpPr/>
              <p:nvPr/>
            </p:nvSpPr>
            <p:spPr>
              <a:xfrm>
                <a:off x="283591" y="5279923"/>
                <a:ext cx="8561649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圆角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1" y="5279923"/>
                <a:ext cx="8561649" cy="1237294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9"/>
          <p:cNvSpPr/>
          <p:nvPr/>
        </p:nvSpPr>
        <p:spPr>
          <a:xfrm flipH="1">
            <a:off x="6275614" y="2428141"/>
            <a:ext cx="187286" cy="8890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22"/>
          <p:cNvCxnSpPr/>
          <p:nvPr/>
        </p:nvCxnSpPr>
        <p:spPr>
          <a:xfrm flipV="1">
            <a:off x="3183937" y="2699051"/>
            <a:ext cx="3091677" cy="14372"/>
          </a:xfrm>
          <a:prstGeom prst="straightConnector1">
            <a:avLst/>
          </a:prstGeom>
          <a:ln w="88900">
            <a:solidFill>
              <a:srgbClr val="F09252">
                <a:alpha val="76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23"/>
          <p:cNvCxnSpPr/>
          <p:nvPr/>
        </p:nvCxnSpPr>
        <p:spPr>
          <a:xfrm flipH="1">
            <a:off x="3183937" y="3113449"/>
            <a:ext cx="3091678" cy="25660"/>
          </a:xfrm>
          <a:prstGeom prst="straightConnector1">
            <a:avLst/>
          </a:prstGeom>
          <a:ln w="88900">
            <a:solidFill>
              <a:schemeClr val="accent6">
                <a:alpha val="7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 13"/>
          <p:cNvGrpSpPr/>
          <p:nvPr/>
        </p:nvGrpSpPr>
        <p:grpSpPr>
          <a:xfrm flipH="1">
            <a:off x="2333190" y="1917509"/>
            <a:ext cx="850747" cy="1914539"/>
            <a:chOff x="612272" y="2738667"/>
            <a:chExt cx="586942" cy="1320867"/>
          </a:xfrm>
          <a:solidFill>
            <a:schemeClr val="bg1"/>
          </a:solidFill>
        </p:grpSpPr>
        <p:sp>
          <p:nvSpPr>
            <p:cNvPr id="15" name="矩形 14"/>
            <p:cNvSpPr/>
            <p:nvPr/>
          </p:nvSpPr>
          <p:spPr>
            <a:xfrm>
              <a:off x="612272" y="2738667"/>
              <a:ext cx="194213" cy="132086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04535" y="3109774"/>
              <a:ext cx="108857" cy="578651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16612" y="3277864"/>
              <a:ext cx="102719" cy="25032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19332" y="3387777"/>
              <a:ext cx="179882" cy="45719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Reader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11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Tag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>
          <a:xfrm>
            <a:off x="7039897" y="1494503"/>
            <a:ext cx="275303" cy="2753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7067347" y="1348765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Wall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𝑊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347" y="1348765"/>
                <a:ext cx="1783025" cy="523220"/>
              </a:xfrm>
              <a:prstGeom prst="rect">
                <a:avLst/>
              </a:prstGeom>
              <a:blipFill rotWithShape="0">
                <a:blip r:embed="rId9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22"/>
          <p:cNvCxnSpPr/>
          <p:nvPr/>
        </p:nvCxnSpPr>
        <p:spPr>
          <a:xfrm flipV="1">
            <a:off x="3183937" y="1646457"/>
            <a:ext cx="3855960" cy="733200"/>
          </a:xfrm>
          <a:prstGeom prst="straightConnector1">
            <a:avLst/>
          </a:prstGeom>
          <a:ln w="88900">
            <a:solidFill>
              <a:srgbClr val="7030A0">
                <a:alpha val="76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22"/>
          <p:cNvCxnSpPr>
            <a:endCxn id="3" idx="3"/>
          </p:cNvCxnSpPr>
          <p:nvPr/>
        </p:nvCxnSpPr>
        <p:spPr>
          <a:xfrm flipV="1">
            <a:off x="6275614" y="1729489"/>
            <a:ext cx="804600" cy="1128877"/>
          </a:xfrm>
          <a:prstGeom prst="straightConnector1">
            <a:avLst/>
          </a:prstGeom>
          <a:ln w="88900">
            <a:solidFill>
              <a:srgbClr val="7030A0">
                <a:alpha val="76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9"/>
          <p:cNvSpPr/>
          <p:nvPr/>
        </p:nvSpPr>
        <p:spPr>
          <a:xfrm rot="19191462" flipH="1">
            <a:off x="-625979" y="323200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Case #2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5111917" y="1036550"/>
            <a:ext cx="1495959" cy="641225"/>
          </a:xfrm>
          <a:prstGeom prst="wedgeRoundRectCallout">
            <a:avLst>
              <a:gd name="adj1" fmla="val -18861"/>
              <a:gd name="adj2" fmla="val 824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Flash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圆角矩形 28"/>
              <p:cNvSpPr/>
              <p:nvPr/>
            </p:nvSpPr>
            <p:spPr>
              <a:xfrm>
                <a:off x="283591" y="5267668"/>
                <a:ext cx="8561649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圆角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1" y="5267668"/>
                <a:ext cx="8561649" cy="1237294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圆角矩形 29"/>
              <p:cNvSpPr/>
              <p:nvPr/>
            </p:nvSpPr>
            <p:spPr>
              <a:xfrm>
                <a:off x="283590" y="5267668"/>
                <a:ext cx="8561649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圆角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0" y="5267668"/>
                <a:ext cx="8561649" cy="1237294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圆角矩形 30"/>
              <p:cNvSpPr/>
              <p:nvPr/>
            </p:nvSpPr>
            <p:spPr>
              <a:xfrm>
                <a:off x="283590" y="5280128"/>
                <a:ext cx="8561649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圆角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0" y="5280128"/>
                <a:ext cx="8561649" cy="1237294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178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5034" y="2623245"/>
            <a:ext cx="860231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800" b="1" i="1" dirty="0" smtClean="0">
                <a:solidFill>
                  <a:schemeClr val="tx1"/>
                </a:solidFill>
              </a:rPr>
              <a:t>Case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#3: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The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object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of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interest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moves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in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the</a:t>
            </a:r>
            <a:r>
              <a:rPr kumimoji="1" lang="zh-CN" altLang="en-US" sz="4800" b="1" i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4800" b="1" i="1" dirty="0" smtClean="0">
                <a:solidFill>
                  <a:schemeClr val="tx1"/>
                </a:solidFill>
              </a:rPr>
              <a:t>room.</a:t>
            </a:r>
            <a:endParaRPr kumimoji="1" lang="zh-CN" altLang="en-US" sz="4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6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圆角矩形 32"/>
              <p:cNvSpPr/>
              <p:nvPr/>
            </p:nvSpPr>
            <p:spPr>
              <a:xfrm>
                <a:off x="1" y="5279923"/>
                <a:ext cx="9144000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圆角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279923"/>
                <a:ext cx="9144000" cy="1237294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 1"/>
          <p:cNvGrpSpPr/>
          <p:nvPr/>
        </p:nvGrpSpPr>
        <p:grpSpPr>
          <a:xfrm flipH="1">
            <a:off x="2333190" y="1917509"/>
            <a:ext cx="4129710" cy="1914539"/>
            <a:chOff x="2154181" y="1275134"/>
            <a:chExt cx="4129710" cy="1914539"/>
          </a:xfrm>
        </p:grpSpPr>
        <p:sp>
          <p:nvSpPr>
            <p:cNvPr id="10" name="圆角矩形 9"/>
            <p:cNvSpPr/>
            <p:nvPr/>
          </p:nvSpPr>
          <p:spPr>
            <a:xfrm>
              <a:off x="2154181" y="1771478"/>
              <a:ext cx="187286" cy="88907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22"/>
            <p:cNvCxnSpPr/>
            <p:nvPr/>
          </p:nvCxnSpPr>
          <p:spPr>
            <a:xfrm flipH="1" flipV="1">
              <a:off x="2341467" y="2015280"/>
              <a:ext cx="3071049" cy="41396"/>
            </a:xfrm>
            <a:prstGeom prst="straightConnector1">
              <a:avLst/>
            </a:prstGeom>
            <a:ln w="88900">
              <a:solidFill>
                <a:srgbClr val="F09252">
                  <a:alpha val="76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23"/>
            <p:cNvCxnSpPr/>
            <p:nvPr/>
          </p:nvCxnSpPr>
          <p:spPr>
            <a:xfrm>
              <a:off x="2341467" y="2419514"/>
              <a:ext cx="3091677" cy="0"/>
            </a:xfrm>
            <a:prstGeom prst="straightConnector1">
              <a:avLst/>
            </a:prstGeom>
            <a:ln w="88900">
              <a:solidFill>
                <a:schemeClr val="accent6">
                  <a:alpha val="74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 13"/>
            <p:cNvGrpSpPr/>
            <p:nvPr/>
          </p:nvGrpSpPr>
          <p:grpSpPr>
            <a:xfrm>
              <a:off x="5433144" y="1275134"/>
              <a:ext cx="850747" cy="1914539"/>
              <a:chOff x="612272" y="2738667"/>
              <a:chExt cx="586942" cy="1320867"/>
            </a:xfrm>
            <a:solidFill>
              <a:schemeClr val="bg1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612272" y="2738667"/>
                <a:ext cx="194213" cy="132086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04535" y="3109774"/>
                <a:ext cx="108857" cy="578651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16612" y="3277864"/>
                <a:ext cx="102719" cy="25032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019332" y="3387777"/>
                <a:ext cx="179882" cy="45719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Reader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11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Tag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>
          <a:xfrm>
            <a:off x="7039897" y="1494503"/>
            <a:ext cx="275303" cy="2753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7187970" y="1384847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Wall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𝑊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970" y="1384847"/>
                <a:ext cx="1783025" cy="523220"/>
              </a:xfrm>
              <a:prstGeom prst="rect">
                <a:avLst/>
              </a:prstGeom>
              <a:blipFill rotWithShape="0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22"/>
          <p:cNvCxnSpPr/>
          <p:nvPr/>
        </p:nvCxnSpPr>
        <p:spPr>
          <a:xfrm flipV="1">
            <a:off x="3183937" y="1646457"/>
            <a:ext cx="3855960" cy="733200"/>
          </a:xfrm>
          <a:prstGeom prst="straightConnector1">
            <a:avLst/>
          </a:prstGeom>
          <a:ln w="88900">
            <a:solidFill>
              <a:srgbClr val="7030A0">
                <a:alpha val="76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22"/>
          <p:cNvCxnSpPr>
            <a:endCxn id="3" idx="3"/>
          </p:cNvCxnSpPr>
          <p:nvPr/>
        </p:nvCxnSpPr>
        <p:spPr>
          <a:xfrm flipV="1">
            <a:off x="6275614" y="1729489"/>
            <a:ext cx="804600" cy="1128877"/>
          </a:xfrm>
          <a:prstGeom prst="straightConnector1">
            <a:avLst/>
          </a:prstGeom>
          <a:ln w="88900">
            <a:solidFill>
              <a:srgbClr val="7030A0">
                <a:alpha val="76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9"/>
          <p:cNvSpPr/>
          <p:nvPr/>
        </p:nvSpPr>
        <p:spPr>
          <a:xfrm rot="19191462" flipH="1">
            <a:off x="-625979" y="323200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Case #3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7239933" y="4443916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Object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𝑋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933" y="4443916"/>
                <a:ext cx="1783025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685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椭圆 29"/>
          <p:cNvSpPr/>
          <p:nvPr/>
        </p:nvSpPr>
        <p:spPr>
          <a:xfrm>
            <a:off x="7028822" y="4541707"/>
            <a:ext cx="275303" cy="27530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接箭头连接符 22"/>
          <p:cNvCxnSpPr>
            <a:endCxn id="30" idx="1"/>
          </p:cNvCxnSpPr>
          <p:nvPr/>
        </p:nvCxnSpPr>
        <p:spPr>
          <a:xfrm>
            <a:off x="3183937" y="3520798"/>
            <a:ext cx="3885202" cy="1061226"/>
          </a:xfrm>
          <a:prstGeom prst="straightConnector1">
            <a:avLst/>
          </a:prstGeom>
          <a:ln w="88900">
            <a:solidFill>
              <a:srgbClr val="C00000">
                <a:alpha val="76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161871" y="2134435"/>
                <a:ext cx="10587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871" y="2134435"/>
                <a:ext cx="1058751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646296" y="2041492"/>
                <a:ext cx="14851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𝒘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96" y="2041492"/>
                <a:ext cx="1485150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22"/>
          <p:cNvCxnSpPr>
            <a:endCxn id="30" idx="1"/>
          </p:cNvCxnSpPr>
          <p:nvPr/>
        </p:nvCxnSpPr>
        <p:spPr>
          <a:xfrm>
            <a:off x="6275614" y="2941398"/>
            <a:ext cx="793525" cy="1640626"/>
          </a:xfrm>
          <a:prstGeom prst="straightConnector1">
            <a:avLst/>
          </a:prstGeom>
          <a:ln w="88900">
            <a:solidFill>
              <a:srgbClr val="C00000">
                <a:alpha val="76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/>
              <p:cNvSpPr/>
              <p:nvPr/>
            </p:nvSpPr>
            <p:spPr>
              <a:xfrm>
                <a:off x="6781819" y="3404003"/>
                <a:ext cx="14595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19" y="3404003"/>
                <a:ext cx="1459502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圆角矩形 27"/>
              <p:cNvSpPr/>
              <p:nvPr/>
            </p:nvSpPr>
            <p:spPr>
              <a:xfrm>
                <a:off x="-1" y="5279923"/>
                <a:ext cx="9144001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3600" b="1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𝑨𝑹</m:t>
                                  </m:r>
                                </m:sub>
                              </m:s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3600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𝑾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圆角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279923"/>
                <a:ext cx="9144001" cy="1237294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1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62" y="3650178"/>
            <a:ext cx="3127998" cy="3127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/>
              <p:cNvSpPr/>
              <p:nvPr/>
            </p:nvSpPr>
            <p:spPr>
              <a:xfrm>
                <a:off x="450552" y="2054767"/>
                <a:ext cx="4075396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CN" sz="2800" b="1" i="1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𝟑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−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𝟐</m:t>
                          </m:r>
                          <m:r>
                            <m:rPr>
                              <m:nor/>
                            </m:rPr>
                            <a:rPr lang="zh-CN" altLang="en-US" sz="2800" dirty="0"/>
                            <m:t> </m:t>
                          </m:r>
                        </m:num>
                        <m:den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矩形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2" y="2054767"/>
                <a:ext cx="4075396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/>
          <p:cNvSpPr/>
          <p:nvPr/>
        </p:nvSpPr>
        <p:spPr>
          <a:xfrm>
            <a:off x="2038941" y="350353"/>
            <a:ext cx="5211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962A9"/>
                </a:solidFill>
              </a:rPr>
              <a:t>Deriving the Reflection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/>
              <p:cNvSpPr/>
              <p:nvPr/>
            </p:nvSpPr>
            <p:spPr>
              <a:xfrm>
                <a:off x="4137311" y="2014499"/>
                <a:ext cx="4405821" cy="1098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32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矩形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311" y="2014499"/>
                <a:ext cx="4405821" cy="10980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880676" y="4343804"/>
                <a:ext cx="6626776" cy="1345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4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1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800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b="1" i="1"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2800" b="1" i="1">
                                      <a:latin typeface="Cambria Math" charset="0"/>
                                    </a:rPr>
                                    <m:t>𝑻</m:t>
                                  </m:r>
                                  <m:r>
                                    <a:rPr lang="en-US" altLang="zh-CN" sz="2800" b="1" i="1">
                                      <a:latin typeface="Cambria Math" charset="0"/>
                                    </a:rPr>
                                    <m:t>→</m:t>
                                  </m:r>
                                  <m:r>
                                    <a:rPr lang="en-US" altLang="zh-CN" sz="2800" b="1" i="1">
                                      <a:latin typeface="Cambria Math" charset="0"/>
                                    </a:rPr>
                                    <m:t>𝑨</m:t>
                                  </m:r>
                                </m:sub>
                              </m:sSub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𝑻𝑻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800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𝑿</m:t>
                              </m:r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2800" b="1" i="1"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800" b="1" i="1" smtClean="0"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8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76" y="4343804"/>
                <a:ext cx="6626776" cy="13457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9"/>
          <p:cNvSpPr/>
          <p:nvPr/>
        </p:nvSpPr>
        <p:spPr>
          <a:xfrm rot="19191462" flipH="1">
            <a:off x="-625979" y="323200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Reflection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84" name="直接连接符 39"/>
          <p:cNvCxnSpPr/>
          <p:nvPr/>
        </p:nvCxnSpPr>
        <p:spPr>
          <a:xfrm>
            <a:off x="1780387" y="1035225"/>
            <a:ext cx="559847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784530" y="3222048"/>
                <a:ext cx="7934352" cy="856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4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𝑻</m:t>
                                  </m:r>
                                  <m:r>
                                    <a:rPr lang="en-US" altLang="zh-CN" sz="24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→</m:t>
                                  </m:r>
                                  <m:r>
                                    <a:rPr lang="en-US" altLang="zh-CN" sz="24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𝑨</m:t>
                                  </m:r>
                                </m:sub>
                              </m:s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𝑻𝑻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𝑾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𝑿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𝑾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altLang="zh-CN" sz="2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30" y="3222048"/>
                <a:ext cx="7934352" cy="8562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 29"/>
          <p:cNvGrpSpPr/>
          <p:nvPr/>
        </p:nvGrpSpPr>
        <p:grpSpPr>
          <a:xfrm>
            <a:off x="3862861" y="3146159"/>
            <a:ext cx="4093786" cy="504019"/>
            <a:chOff x="2790826" y="2896659"/>
            <a:chExt cx="4093786" cy="504019"/>
          </a:xfrm>
        </p:grpSpPr>
        <p:cxnSp>
          <p:nvCxnSpPr>
            <p:cNvPr id="31" name="直线连接符 30"/>
            <p:cNvCxnSpPr/>
            <p:nvPr/>
          </p:nvCxnSpPr>
          <p:spPr>
            <a:xfrm>
              <a:off x="2790826" y="2957701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31"/>
            <p:cNvCxnSpPr/>
            <p:nvPr/>
          </p:nvCxnSpPr>
          <p:spPr>
            <a:xfrm>
              <a:off x="6427412" y="2896659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 32"/>
          <p:cNvGrpSpPr/>
          <p:nvPr/>
        </p:nvGrpSpPr>
        <p:grpSpPr>
          <a:xfrm>
            <a:off x="2588958" y="3157580"/>
            <a:ext cx="4083438" cy="462422"/>
            <a:chOff x="2790826" y="2938256"/>
            <a:chExt cx="4083438" cy="462422"/>
          </a:xfrm>
        </p:grpSpPr>
        <p:cxnSp>
          <p:nvCxnSpPr>
            <p:cNvPr id="34" name="直线连接符 33"/>
            <p:cNvCxnSpPr/>
            <p:nvPr/>
          </p:nvCxnSpPr>
          <p:spPr>
            <a:xfrm>
              <a:off x="2790826" y="2957701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线连接符 34"/>
            <p:cNvCxnSpPr/>
            <p:nvPr/>
          </p:nvCxnSpPr>
          <p:spPr>
            <a:xfrm>
              <a:off x="6417064" y="2938256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4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24469" y="2694429"/>
            <a:ext cx="5758636" cy="1200329"/>
            <a:chOff x="2007549" y="2726139"/>
            <a:chExt cx="3355656" cy="1200329"/>
          </a:xfrm>
        </p:grpSpPr>
        <p:sp>
          <p:nvSpPr>
            <p:cNvPr id="8" name="矩形 7"/>
            <p:cNvSpPr/>
            <p:nvPr/>
          </p:nvSpPr>
          <p:spPr>
            <a:xfrm>
              <a:off x="2132706" y="2726139"/>
              <a:ext cx="258969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7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Motivation</a:t>
              </a:r>
              <a:endPara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007549" y="3387862"/>
              <a:ext cx="33556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259107" y="2632873"/>
            <a:ext cx="18097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1</a:t>
            </a:r>
            <a:endParaRPr lang="zh-CN" altLang="en-US" sz="80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7"/>
    </mc:Choice>
    <mc:Fallback xmlns="">
      <p:transition spd="slow" advTm="1277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 flipH="1">
            <a:off x="2333190" y="1917509"/>
            <a:ext cx="4129710" cy="1914539"/>
            <a:chOff x="2154181" y="1275134"/>
            <a:chExt cx="4129710" cy="1914539"/>
          </a:xfrm>
        </p:grpSpPr>
        <p:sp>
          <p:nvSpPr>
            <p:cNvPr id="10" name="圆角矩形 9"/>
            <p:cNvSpPr/>
            <p:nvPr/>
          </p:nvSpPr>
          <p:spPr>
            <a:xfrm>
              <a:off x="2154181" y="1771478"/>
              <a:ext cx="187286" cy="889075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22"/>
            <p:cNvCxnSpPr/>
            <p:nvPr/>
          </p:nvCxnSpPr>
          <p:spPr>
            <a:xfrm flipH="1" flipV="1">
              <a:off x="2341467" y="2015280"/>
              <a:ext cx="3071049" cy="41396"/>
            </a:xfrm>
            <a:prstGeom prst="straightConnector1">
              <a:avLst/>
            </a:prstGeom>
            <a:ln w="88900">
              <a:solidFill>
                <a:schemeClr val="bg2">
                  <a:lumMod val="75000"/>
                  <a:alpha val="76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23"/>
            <p:cNvCxnSpPr/>
            <p:nvPr/>
          </p:nvCxnSpPr>
          <p:spPr>
            <a:xfrm>
              <a:off x="2341467" y="2419514"/>
              <a:ext cx="3091677" cy="0"/>
            </a:xfrm>
            <a:prstGeom prst="straightConnector1">
              <a:avLst/>
            </a:prstGeom>
            <a:ln w="88900">
              <a:solidFill>
                <a:schemeClr val="bg2">
                  <a:lumMod val="75000"/>
                  <a:alpha val="74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 13"/>
            <p:cNvGrpSpPr/>
            <p:nvPr/>
          </p:nvGrpSpPr>
          <p:grpSpPr>
            <a:xfrm>
              <a:off x="5433144" y="1275134"/>
              <a:ext cx="850747" cy="1914539"/>
              <a:chOff x="612272" y="2738667"/>
              <a:chExt cx="586942" cy="1320867"/>
            </a:xfrm>
            <a:solidFill>
              <a:schemeClr val="bg1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612272" y="2738667"/>
                <a:ext cx="194213" cy="132086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04535" y="3109774"/>
                <a:ext cx="108857" cy="578651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16612" y="3277864"/>
                <a:ext cx="102719" cy="250327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019332" y="3387777"/>
                <a:ext cx="179882" cy="45719"/>
              </a:xfrm>
              <a:prstGeom prst="rect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Reader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3" y="2615889"/>
                <a:ext cx="1783025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11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Tag</a:t>
                </a:r>
                <a:r>
                  <a:rPr kumimoji="1" lang="zh-CN" altLang="en-US" sz="28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𝑇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835" y="2634740"/>
                <a:ext cx="178302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>
          <a:xfrm>
            <a:off x="7039897" y="1494503"/>
            <a:ext cx="275303" cy="27530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7187970" y="1384847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Wall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𝑊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970" y="1384847"/>
                <a:ext cx="1783025" cy="523220"/>
              </a:xfrm>
              <a:prstGeom prst="rect">
                <a:avLst/>
              </a:prstGeom>
              <a:blipFill rotWithShape="0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22"/>
          <p:cNvCxnSpPr/>
          <p:nvPr/>
        </p:nvCxnSpPr>
        <p:spPr>
          <a:xfrm flipV="1">
            <a:off x="3183937" y="1646457"/>
            <a:ext cx="3855960" cy="733200"/>
          </a:xfrm>
          <a:prstGeom prst="straightConnector1">
            <a:avLst/>
          </a:prstGeom>
          <a:ln w="88900">
            <a:solidFill>
              <a:schemeClr val="bg2">
                <a:lumMod val="75000"/>
                <a:alpha val="76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22"/>
          <p:cNvCxnSpPr>
            <a:endCxn id="3" idx="3"/>
          </p:cNvCxnSpPr>
          <p:nvPr/>
        </p:nvCxnSpPr>
        <p:spPr>
          <a:xfrm flipV="1">
            <a:off x="6275614" y="1729489"/>
            <a:ext cx="804600" cy="1128877"/>
          </a:xfrm>
          <a:prstGeom prst="straightConnector1">
            <a:avLst/>
          </a:prstGeom>
          <a:ln w="88900">
            <a:solidFill>
              <a:schemeClr val="bg2">
                <a:lumMod val="75000"/>
                <a:alpha val="76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9"/>
          <p:cNvSpPr/>
          <p:nvPr/>
        </p:nvSpPr>
        <p:spPr>
          <a:xfrm rot="19191462" flipH="1">
            <a:off x="-625979" y="323200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Case #3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7239933" y="4443916"/>
                <a:ext cx="1783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800" dirty="0" smtClean="0"/>
                  <a:t>Object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𝑋</m:t>
                    </m:r>
                  </m:oMath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933" y="4443916"/>
                <a:ext cx="1783025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685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椭圆 29"/>
          <p:cNvSpPr/>
          <p:nvPr/>
        </p:nvSpPr>
        <p:spPr>
          <a:xfrm>
            <a:off x="7028822" y="4541707"/>
            <a:ext cx="275303" cy="27530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接箭头连接符 22"/>
          <p:cNvCxnSpPr>
            <a:endCxn id="30" idx="1"/>
          </p:cNvCxnSpPr>
          <p:nvPr/>
        </p:nvCxnSpPr>
        <p:spPr>
          <a:xfrm>
            <a:off x="3183937" y="3520798"/>
            <a:ext cx="3885202" cy="1061226"/>
          </a:xfrm>
          <a:prstGeom prst="straightConnector1">
            <a:avLst/>
          </a:prstGeom>
          <a:ln w="88900">
            <a:solidFill>
              <a:srgbClr val="C00000">
                <a:alpha val="76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22"/>
          <p:cNvCxnSpPr>
            <a:endCxn id="30" idx="1"/>
          </p:cNvCxnSpPr>
          <p:nvPr/>
        </p:nvCxnSpPr>
        <p:spPr>
          <a:xfrm>
            <a:off x="6275614" y="2941398"/>
            <a:ext cx="793525" cy="1640626"/>
          </a:xfrm>
          <a:prstGeom prst="straightConnector1">
            <a:avLst/>
          </a:prstGeom>
          <a:ln w="88900">
            <a:solidFill>
              <a:srgbClr val="C00000">
                <a:alpha val="76000"/>
              </a:srgb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/>
              <p:cNvSpPr/>
              <p:nvPr/>
            </p:nvSpPr>
            <p:spPr>
              <a:xfrm>
                <a:off x="4792066" y="4248155"/>
                <a:ext cx="14835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066" y="4248155"/>
                <a:ext cx="1483548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圆角矩形 27"/>
              <p:cNvSpPr/>
              <p:nvPr/>
            </p:nvSpPr>
            <p:spPr>
              <a:xfrm>
                <a:off x="-1" y="5295633"/>
                <a:ext cx="9144001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圆角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295633"/>
                <a:ext cx="9144001" cy="1237294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333190" y="330132"/>
                <a:ext cx="5349058" cy="826899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 dirty="0" smtClean="0">
                    <a:latin typeface="+mj-lt"/>
                  </a:rPr>
                  <a:t>Focusing</a:t>
                </a:r>
                <a:r>
                  <a:rPr lang="zh-CN" altLang="en-US" sz="3600" b="1" dirty="0" smtClean="0">
                    <a:latin typeface="+mj-lt"/>
                  </a:rPr>
                  <a:t> </a:t>
                </a:r>
                <a:r>
                  <a:rPr lang="en-US" altLang="zh-CN" sz="3600" b="1" dirty="0" smtClean="0">
                    <a:latin typeface="+mj-lt"/>
                  </a:rPr>
                  <a:t>on</a:t>
                </a:r>
                <a:r>
                  <a:rPr lang="zh-CN" altLang="en-US" sz="3600" b="1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latin typeface="Cambria Math" charset="0"/>
                          </a:rPr>
                          <m:t>𝑺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charset="0"/>
                          </a:rPr>
                          <m:t>𝑨</m:t>
                        </m:r>
                        <m:r>
                          <a:rPr lang="en-US" altLang="zh-CN" sz="3600" b="1" i="1" smtClean="0"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3600" b="1" i="1" smtClean="0">
                            <a:latin typeface="Cambria Math" charset="0"/>
                          </a:rPr>
                          <m:t>𝑿</m:t>
                        </m:r>
                        <m:r>
                          <a:rPr lang="en-US" altLang="zh-CN" sz="3600" b="1" i="1" smtClean="0"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3600" b="1" i="1" smtClean="0"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altLang="zh-CN" sz="36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90" y="330132"/>
                <a:ext cx="5349058" cy="826899"/>
              </a:xfrm>
              <a:prstGeom prst="rect">
                <a:avLst/>
              </a:prstGeom>
              <a:blipFill rotWithShape="0">
                <a:blip r:embed="rId11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7080214" y="3928032"/>
                <a:ext cx="7076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𝑿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214" y="3928032"/>
                <a:ext cx="707693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圆角矩形 38"/>
              <p:cNvSpPr/>
              <p:nvPr/>
            </p:nvSpPr>
            <p:spPr>
              <a:xfrm>
                <a:off x="-2" y="5296190"/>
                <a:ext cx="9144001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圆角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5296190"/>
                <a:ext cx="9144001" cy="1237294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 5"/>
          <p:cNvGrpSpPr/>
          <p:nvPr/>
        </p:nvGrpSpPr>
        <p:grpSpPr>
          <a:xfrm>
            <a:off x="5533840" y="4653851"/>
            <a:ext cx="2254067" cy="1689799"/>
            <a:chOff x="5533840" y="4653851"/>
            <a:chExt cx="2254067" cy="1689799"/>
          </a:xfrm>
        </p:grpSpPr>
        <p:sp>
          <p:nvSpPr>
            <p:cNvPr id="42" name="圆角矩形标注 41"/>
            <p:cNvSpPr/>
            <p:nvPr/>
          </p:nvSpPr>
          <p:spPr>
            <a:xfrm>
              <a:off x="5938101" y="4653851"/>
              <a:ext cx="1849806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Our</a:t>
              </a:r>
              <a:r>
                <a:rPr lang="zh-CN" altLang="en-US" sz="2800" b="1" dirty="0" smtClean="0">
                  <a:latin typeface="Calibri" panose="020F0502020204030204" pitchFamily="34" charset="0"/>
                </a:rPr>
                <a:t> </a:t>
              </a:r>
              <a:r>
                <a:rPr lang="en-US" altLang="zh-CN" sz="2800" b="1" dirty="0" smtClean="0">
                  <a:latin typeface="Calibri" panose="020F0502020204030204" pitchFamily="34" charset="0"/>
                </a:rPr>
                <a:t>goal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533840" y="5543550"/>
              <a:ext cx="1900220" cy="80010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圆角矩形 40"/>
              <p:cNvSpPr/>
              <p:nvPr/>
            </p:nvSpPr>
            <p:spPr>
              <a:xfrm>
                <a:off x="0" y="5292376"/>
                <a:ext cx="9144001" cy="123729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36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𝑻𝑹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𝑿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𝑨𝑻</m:t>
                          </m:r>
                        </m:sub>
                      </m:sSub>
                      <m:sSub>
                        <m:sSubPr>
                          <m:ctrlP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36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圆角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92376"/>
                <a:ext cx="9144001" cy="1237294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组 42"/>
          <p:cNvGrpSpPr/>
          <p:nvPr/>
        </p:nvGrpSpPr>
        <p:grpSpPr>
          <a:xfrm>
            <a:off x="4817110" y="4608925"/>
            <a:ext cx="2760336" cy="1717701"/>
            <a:chOff x="5343231" y="4625949"/>
            <a:chExt cx="2760336" cy="1717701"/>
          </a:xfrm>
        </p:grpSpPr>
        <p:sp>
          <p:nvSpPr>
            <p:cNvPr id="44" name="圆角矩形标注 43"/>
            <p:cNvSpPr/>
            <p:nvPr/>
          </p:nvSpPr>
          <p:spPr>
            <a:xfrm>
              <a:off x="5343231" y="4625949"/>
              <a:ext cx="2760336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Reflectivity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533840" y="5543550"/>
              <a:ext cx="930382" cy="80010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8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/>
              <p:cNvSpPr/>
              <p:nvPr/>
            </p:nvSpPr>
            <p:spPr>
              <a:xfrm>
                <a:off x="402420" y="2054767"/>
                <a:ext cx="4075396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CN" sz="2800" b="1" i="1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𝟑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−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>
                              <a:latin typeface="Cambria Math" charset="0"/>
                            </a:rPr>
                            <m:t>𝟐</m:t>
                          </m:r>
                          <m:r>
                            <m:rPr>
                              <m:nor/>
                            </m:rPr>
                            <a:rPr lang="zh-CN" altLang="en-US" sz="2800" dirty="0"/>
                            <m:t> </m:t>
                          </m:r>
                        </m:num>
                        <m:den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𝑪𝒂𝒔𝒆</m:t>
                          </m:r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#</m:t>
                          </m:r>
                          <m:r>
                            <a:rPr lang="en-US" altLang="zh-CN" sz="2800" b="1" i="1" smtClean="0">
                              <a:latin typeface="Cambria Math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矩形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0" y="2054767"/>
                <a:ext cx="4075396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/>
          <p:cNvSpPr/>
          <p:nvPr/>
        </p:nvSpPr>
        <p:spPr>
          <a:xfrm>
            <a:off x="2038941" y="350353"/>
            <a:ext cx="5211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962A9"/>
                </a:solidFill>
              </a:rPr>
              <a:t>Deriving the Reflection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/>
              <p:cNvSpPr/>
              <p:nvPr/>
            </p:nvSpPr>
            <p:spPr>
              <a:xfrm>
                <a:off x="4089179" y="2014499"/>
                <a:ext cx="4405821" cy="1098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32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矩形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179" y="2014499"/>
                <a:ext cx="4405821" cy="10980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563168" y="3409476"/>
                <a:ext cx="6626776" cy="1111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CN" sz="32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32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32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3200" i="1">
                                              <a:latin typeface="Cambria Math" panose="02040503050406030204" pitchFamily="18" charset="0"/>
                                            </a:rPr>
                                            <m:t>𝐴𝑅</m:t>
                                          </m:r>
                                        </m:sub>
                                      </m:sSub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32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32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32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32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3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altLang="zh-CN" sz="3200" b="0" i="1" smtClean="0"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altLang="zh-CN" sz="3200" b="0" i="1" smtClean="0">
                                          <a:latin typeface="Cambria Math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altLang="zh-CN" sz="32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sz="3200" i="1">
                                      <a:latin typeface="Cambria Math" panose="02040503050406030204" pitchFamily="18" charset="0"/>
                                    </a:rPr>
                                    <m:t>𝐴𝑇</m:t>
                                  </m:r>
                                </m:sub>
                              </m:s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3200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68" y="3409476"/>
                <a:ext cx="6626776" cy="111133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组 63"/>
          <p:cNvGrpSpPr/>
          <p:nvPr/>
        </p:nvGrpSpPr>
        <p:grpSpPr>
          <a:xfrm>
            <a:off x="2063437" y="3409476"/>
            <a:ext cx="826383" cy="1038354"/>
            <a:chOff x="2024063" y="2971736"/>
            <a:chExt cx="826383" cy="1038354"/>
          </a:xfrm>
        </p:grpSpPr>
        <p:cxnSp>
          <p:nvCxnSpPr>
            <p:cNvPr id="65" name="直线连接符 64"/>
            <p:cNvCxnSpPr/>
            <p:nvPr/>
          </p:nvCxnSpPr>
          <p:spPr>
            <a:xfrm>
              <a:off x="2024063" y="2971736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连接符 65"/>
            <p:cNvCxnSpPr/>
            <p:nvPr/>
          </p:nvCxnSpPr>
          <p:spPr>
            <a:xfrm>
              <a:off x="2393246" y="3567113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 66"/>
          <p:cNvGrpSpPr/>
          <p:nvPr/>
        </p:nvGrpSpPr>
        <p:grpSpPr>
          <a:xfrm>
            <a:off x="2830200" y="3395441"/>
            <a:ext cx="905053" cy="1052389"/>
            <a:chOff x="2790826" y="2957701"/>
            <a:chExt cx="905053" cy="1052389"/>
          </a:xfrm>
        </p:grpSpPr>
        <p:cxnSp>
          <p:nvCxnSpPr>
            <p:cNvPr id="68" name="直线连接符 67"/>
            <p:cNvCxnSpPr/>
            <p:nvPr/>
          </p:nvCxnSpPr>
          <p:spPr>
            <a:xfrm>
              <a:off x="2790826" y="2957701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线连接符 68"/>
            <p:cNvCxnSpPr/>
            <p:nvPr/>
          </p:nvCxnSpPr>
          <p:spPr>
            <a:xfrm>
              <a:off x="3238679" y="3567113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 69"/>
          <p:cNvGrpSpPr/>
          <p:nvPr/>
        </p:nvGrpSpPr>
        <p:grpSpPr>
          <a:xfrm>
            <a:off x="1434741" y="3561876"/>
            <a:ext cx="684655" cy="908155"/>
            <a:chOff x="1395413" y="3124136"/>
            <a:chExt cx="684655" cy="908155"/>
          </a:xfrm>
        </p:grpSpPr>
        <p:cxnSp>
          <p:nvCxnSpPr>
            <p:cNvPr id="71" name="直线连接符 70"/>
            <p:cNvCxnSpPr/>
            <p:nvPr/>
          </p:nvCxnSpPr>
          <p:spPr>
            <a:xfrm>
              <a:off x="1395413" y="3124136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线连接符 71"/>
            <p:cNvCxnSpPr/>
            <p:nvPr/>
          </p:nvCxnSpPr>
          <p:spPr>
            <a:xfrm>
              <a:off x="1622868" y="3589314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 72"/>
          <p:cNvGrpSpPr/>
          <p:nvPr/>
        </p:nvGrpSpPr>
        <p:grpSpPr>
          <a:xfrm>
            <a:off x="3388440" y="3419066"/>
            <a:ext cx="942823" cy="1038354"/>
            <a:chOff x="3349066" y="2981326"/>
            <a:chExt cx="942823" cy="1038354"/>
          </a:xfrm>
        </p:grpSpPr>
        <p:cxnSp>
          <p:nvCxnSpPr>
            <p:cNvPr id="74" name="直线连接符 73"/>
            <p:cNvCxnSpPr/>
            <p:nvPr/>
          </p:nvCxnSpPr>
          <p:spPr>
            <a:xfrm>
              <a:off x="3349066" y="2981326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线连接符 74"/>
            <p:cNvCxnSpPr/>
            <p:nvPr/>
          </p:nvCxnSpPr>
          <p:spPr>
            <a:xfrm>
              <a:off x="3834689" y="3576703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 75"/>
          <p:cNvGrpSpPr/>
          <p:nvPr/>
        </p:nvGrpSpPr>
        <p:grpSpPr>
          <a:xfrm>
            <a:off x="5432572" y="3419065"/>
            <a:ext cx="914400" cy="1050966"/>
            <a:chOff x="5393198" y="2981325"/>
            <a:chExt cx="914400" cy="1050966"/>
          </a:xfrm>
        </p:grpSpPr>
        <p:cxnSp>
          <p:nvCxnSpPr>
            <p:cNvPr id="77" name="直线连接符 76"/>
            <p:cNvCxnSpPr/>
            <p:nvPr/>
          </p:nvCxnSpPr>
          <p:spPr>
            <a:xfrm>
              <a:off x="5393198" y="3589314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线连接符 77"/>
            <p:cNvCxnSpPr/>
            <p:nvPr/>
          </p:nvCxnSpPr>
          <p:spPr>
            <a:xfrm>
              <a:off x="5850398" y="2981325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 78"/>
          <p:cNvGrpSpPr/>
          <p:nvPr/>
        </p:nvGrpSpPr>
        <p:grpSpPr>
          <a:xfrm>
            <a:off x="5967943" y="3431588"/>
            <a:ext cx="879790" cy="1025832"/>
            <a:chOff x="5928569" y="2993848"/>
            <a:chExt cx="879790" cy="1025832"/>
          </a:xfrm>
        </p:grpSpPr>
        <p:cxnSp>
          <p:nvCxnSpPr>
            <p:cNvPr id="80" name="直线连接符 79"/>
            <p:cNvCxnSpPr/>
            <p:nvPr/>
          </p:nvCxnSpPr>
          <p:spPr>
            <a:xfrm>
              <a:off x="6351159" y="2993848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线连接符 80"/>
            <p:cNvCxnSpPr/>
            <p:nvPr/>
          </p:nvCxnSpPr>
          <p:spPr>
            <a:xfrm>
              <a:off x="5928569" y="3576703"/>
              <a:ext cx="457200" cy="4429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827215" y="4667993"/>
                <a:ext cx="2584361" cy="1108252"/>
              </a:xfrm>
              <a:prstGeom prst="rect">
                <a:avLst/>
              </a:prstGeom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US" altLang="zh-CN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32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15" y="4667993"/>
                <a:ext cx="2584361" cy="11082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9"/>
          <p:cNvSpPr/>
          <p:nvPr/>
        </p:nvSpPr>
        <p:spPr>
          <a:xfrm rot="19191462" flipH="1">
            <a:off x="-625979" y="323200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solidFill>
            <a:srgbClr val="C000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Reflection</a:t>
            </a:r>
            <a:endParaRPr kumimoji="1" lang="zh-CN" altLang="en-US" sz="2800" b="1" dirty="0" smtClean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84" name="直接连接符 39"/>
          <p:cNvCxnSpPr/>
          <p:nvPr/>
        </p:nvCxnSpPr>
        <p:spPr>
          <a:xfrm>
            <a:off x="1755285" y="1163813"/>
            <a:ext cx="559847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7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圆角矩形 31"/>
              <p:cNvSpPr/>
              <p:nvPr/>
            </p:nvSpPr>
            <p:spPr>
              <a:xfrm>
                <a:off x="482601" y="2506378"/>
                <a:ext cx="8304662" cy="14352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altLang="zh-CN" sz="28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𝑻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→ 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altLang="zh-CN" sz="28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𝑻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→ </m:t>
                                  </m:r>
                                  <m:r>
                                    <a:rPr lang="en-US" altLang="zh-CN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8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𝑻</m:t>
                              </m:r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den>
                      </m:f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8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3200" b="1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圆角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01" y="2506378"/>
                <a:ext cx="8304662" cy="1435289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39"/>
          <p:cNvSpPr/>
          <p:nvPr/>
        </p:nvSpPr>
        <p:spPr>
          <a:xfrm>
            <a:off x="2385163" y="350353"/>
            <a:ext cx="4519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962A9"/>
                </a:solidFill>
              </a:rPr>
              <a:t>Tadar’s</a:t>
            </a:r>
            <a:r>
              <a:rPr lang="zh-CN" altLang="en-US" sz="36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Advantages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p:cxnSp>
        <p:nvCxnSpPr>
          <p:cNvPr id="9" name="直接连接符 39"/>
          <p:cNvCxnSpPr/>
          <p:nvPr/>
        </p:nvCxnSpPr>
        <p:spPr>
          <a:xfrm>
            <a:off x="1780387" y="1035225"/>
            <a:ext cx="559847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 22"/>
          <p:cNvGrpSpPr/>
          <p:nvPr/>
        </p:nvGrpSpPr>
        <p:grpSpPr>
          <a:xfrm>
            <a:off x="2999882" y="1709126"/>
            <a:ext cx="1873700" cy="1691300"/>
            <a:chOff x="2944576" y="2023451"/>
            <a:chExt cx="1873700" cy="1691300"/>
          </a:xfrm>
        </p:grpSpPr>
        <p:sp>
          <p:nvSpPr>
            <p:cNvPr id="10" name="圆角矩形标注 9"/>
            <p:cNvSpPr/>
            <p:nvPr/>
          </p:nvSpPr>
          <p:spPr>
            <a:xfrm>
              <a:off x="3322317" y="2023451"/>
              <a:ext cx="1495959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Case#3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944576" y="2885305"/>
              <a:ext cx="1700212" cy="82944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4937240" y="1748632"/>
            <a:ext cx="1684829" cy="1651794"/>
            <a:chOff x="4881934" y="2062957"/>
            <a:chExt cx="1684829" cy="1651794"/>
          </a:xfrm>
        </p:grpSpPr>
        <p:sp>
          <p:nvSpPr>
            <p:cNvPr id="11" name="圆角矩形标注 10"/>
            <p:cNvSpPr/>
            <p:nvPr/>
          </p:nvSpPr>
          <p:spPr>
            <a:xfrm>
              <a:off x="5070804" y="2062957"/>
              <a:ext cx="1495959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Case#2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881934" y="2945003"/>
              <a:ext cx="1490291" cy="769748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4508504" y="3123520"/>
            <a:ext cx="1687549" cy="1631601"/>
            <a:chOff x="4453198" y="3437845"/>
            <a:chExt cx="1687549" cy="1631601"/>
          </a:xfrm>
        </p:grpSpPr>
        <p:sp>
          <p:nvSpPr>
            <p:cNvPr id="12" name="圆角矩形标注 11"/>
            <p:cNvSpPr/>
            <p:nvPr/>
          </p:nvSpPr>
          <p:spPr>
            <a:xfrm>
              <a:off x="4644788" y="4428221"/>
              <a:ext cx="1495959" cy="641225"/>
            </a:xfrm>
            <a:prstGeom prst="wedgeRoundRectCallout">
              <a:avLst>
                <a:gd name="adj1" fmla="val -18861"/>
                <a:gd name="adj2" fmla="val -891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Case#1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453198" y="3437845"/>
              <a:ext cx="1235211" cy="725845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8" name="组 37"/>
          <p:cNvGrpSpPr/>
          <p:nvPr/>
        </p:nvGrpSpPr>
        <p:grpSpPr>
          <a:xfrm>
            <a:off x="6330880" y="1652489"/>
            <a:ext cx="1943893" cy="1679786"/>
            <a:chOff x="4802892" y="2034965"/>
            <a:chExt cx="1943893" cy="1679786"/>
          </a:xfrm>
        </p:grpSpPr>
        <p:sp>
          <p:nvSpPr>
            <p:cNvPr id="39" name="圆角矩形标注 38"/>
            <p:cNvSpPr/>
            <p:nvPr/>
          </p:nvSpPr>
          <p:spPr>
            <a:xfrm>
              <a:off x="4802892" y="2034965"/>
              <a:ext cx="1943893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Calibri" panose="020F0502020204030204" pitchFamily="34" charset="0"/>
                </a:rPr>
                <a:t>calculable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4881934" y="2945003"/>
              <a:ext cx="1024249" cy="769748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3" name="组 42"/>
          <p:cNvGrpSpPr/>
          <p:nvPr/>
        </p:nvGrpSpPr>
        <p:grpSpPr>
          <a:xfrm>
            <a:off x="7434172" y="3225302"/>
            <a:ext cx="1709828" cy="1631600"/>
            <a:chOff x="4430920" y="3437846"/>
            <a:chExt cx="1709828" cy="1631600"/>
          </a:xfrm>
        </p:grpSpPr>
        <p:sp>
          <p:nvSpPr>
            <p:cNvPr id="44" name="圆角矩形标注 43"/>
            <p:cNvSpPr/>
            <p:nvPr/>
          </p:nvSpPr>
          <p:spPr>
            <a:xfrm>
              <a:off x="4430920" y="4428221"/>
              <a:ext cx="1709828" cy="641225"/>
            </a:xfrm>
            <a:prstGeom prst="wedgeRoundRectCallout">
              <a:avLst>
                <a:gd name="adj1" fmla="val -18861"/>
                <a:gd name="adj2" fmla="val -891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smtClean="0">
                  <a:latin typeface="Calibri" panose="020F0502020204030204" pitchFamily="34" charset="0"/>
                </a:rPr>
                <a:t>Constant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4453198" y="3437846"/>
              <a:ext cx="818323" cy="606978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585991" y="4927350"/>
            <a:ext cx="8117594" cy="13430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latin typeface="Calibri" panose="020F0502020204030204" pitchFamily="34" charset="0"/>
              </a:rPr>
              <a:t>Tadar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is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independent</a:t>
            </a:r>
            <a:r>
              <a:rPr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on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all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unknown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hardware</a:t>
            </a:r>
            <a:r>
              <a:rPr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variables</a:t>
            </a:r>
            <a:r>
              <a:rPr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and</a:t>
            </a:r>
            <a:r>
              <a:rPr lang="zh-CN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transmitting</a:t>
            </a:r>
            <a:r>
              <a:rPr lang="zh-CN" alt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signals</a:t>
            </a:r>
            <a:r>
              <a:rPr kumimoji="1" lang="en-US" altLang="zh-CN" sz="3600" dirty="0" smtClean="0">
                <a:latin typeface="+mj-lt"/>
              </a:rPr>
              <a:t>.</a:t>
            </a:r>
            <a:endParaRPr kumimoji="1" lang="zh-CN" altLang="en-US" sz="3600" dirty="0">
              <a:latin typeface="+mj-lt"/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559419" y="1806892"/>
            <a:ext cx="3310656" cy="1785811"/>
            <a:chOff x="2683888" y="1928940"/>
            <a:chExt cx="3310656" cy="1785811"/>
          </a:xfrm>
        </p:grpSpPr>
        <p:sp>
          <p:nvSpPr>
            <p:cNvPr id="22" name="圆角矩形标注 21"/>
            <p:cNvSpPr/>
            <p:nvPr/>
          </p:nvSpPr>
          <p:spPr>
            <a:xfrm>
              <a:off x="2683888" y="1928940"/>
              <a:ext cx="3310656" cy="641225"/>
            </a:xfrm>
            <a:prstGeom prst="wedgeRoundRectCallout">
              <a:avLst>
                <a:gd name="adj1" fmla="val -18861"/>
                <a:gd name="adj2" fmla="val 8243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Calibri" panose="020F0502020204030204" pitchFamily="34" charset="0"/>
                </a:rPr>
                <a:t>Reflection channel</a:t>
              </a:r>
              <a:endParaRPr lang="zh-CN" altLang="en-US" sz="2800" b="1" dirty="0">
                <a:latin typeface="Calibri" panose="020F0502020204030204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944576" y="2885305"/>
              <a:ext cx="1700212" cy="82944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971502" y="400917"/>
            <a:ext cx="5262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962A9"/>
                </a:solidFill>
              </a:rPr>
              <a:t>Putting things together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333458" y="1077991"/>
            <a:ext cx="450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8"/>
              <p:cNvSpPr txBox="1"/>
              <p:nvPr/>
            </p:nvSpPr>
            <p:spPr>
              <a:xfrm>
                <a:off x="302698" y="1787254"/>
                <a:ext cx="85615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CN" sz="3200" b="1" dirty="0" smtClean="0">
                    <a:latin typeface="Calibri" panose="020F0502020204030204" pitchFamily="34" charset="0"/>
                  </a:rPr>
                  <a:t>Step 1: Learning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>
                    <a:latin typeface="Calibri" panose="020F0502020204030204" pitchFamily="34" charset="0"/>
                  </a:rPr>
                  <a:t>while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keeping </a:t>
                </a:r>
                <a:r>
                  <a:rPr lang="en-US" altLang="zh-CN" sz="3200" b="1" dirty="0">
                    <a:latin typeface="Calibri" panose="020F0502020204030204" pitchFamily="34" charset="0"/>
                  </a:rPr>
                  <a:t>LOS propagation and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reflection-free.</a:t>
                </a:r>
                <a:endParaRPr lang="en-US" altLang="zh-CN" sz="3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98" y="1787254"/>
                <a:ext cx="8561521" cy="1077218"/>
              </a:xfrm>
              <a:prstGeom prst="rect">
                <a:avLst/>
              </a:prstGeom>
              <a:blipFill rotWithShape="0">
                <a:blip r:embed="rId4"/>
                <a:stretch>
                  <a:fillRect l="-1638" t="-6780" b="-17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02698" y="3379983"/>
                <a:ext cx="829266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CN" sz="3200" b="1" dirty="0" smtClean="0">
                    <a:latin typeface="Calibri" panose="020F0502020204030204" pitchFamily="34" charset="0"/>
                  </a:rPr>
                  <a:t>Step 2: Learning </a:t>
                </a:r>
                <a:r>
                  <a:rPr lang="en-US" altLang="zh-CN" sz="3200" b="1" dirty="0">
                    <a:latin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3200" dirty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after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attaching tags on the wall and keeping room empty.</a:t>
                </a:r>
                <a:endParaRPr lang="en-US" altLang="zh-CN" sz="3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98" y="3379983"/>
                <a:ext cx="8292662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1691" t="-6780" b="-17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02698" y="4905490"/>
                <a:ext cx="829266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CN" sz="3200" b="1" dirty="0" smtClean="0">
                    <a:latin typeface="Calibri" panose="020F0502020204030204" pitchFamily="34" charset="0"/>
                  </a:rPr>
                  <a:t>Step 3: Deriving the reflection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when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the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object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moves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in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the</a:t>
                </a:r>
                <a:r>
                  <a:rPr lang="zh-CN" altLang="en-US" sz="3200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altLang="zh-CN" sz="3200" b="1" dirty="0" smtClean="0">
                    <a:latin typeface="Calibri" panose="020F0502020204030204" pitchFamily="34" charset="0"/>
                  </a:rPr>
                  <a:t>room.</a:t>
                </a:r>
                <a:endParaRPr lang="en-US" altLang="zh-CN" sz="3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98" y="4905490"/>
                <a:ext cx="8292662" cy="1077218"/>
              </a:xfrm>
              <a:prstGeom prst="rect">
                <a:avLst/>
              </a:prstGeom>
              <a:blipFill rotWithShape="0">
                <a:blip r:embed="rId6"/>
                <a:stretch>
                  <a:fillRect l="-1691" t="-6818" r="-368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58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68"/>
    </mc:Choice>
    <mc:Fallback xmlns="">
      <p:transition spd="slow" advTm="21536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385361" y="183569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962A9"/>
                </a:solidFill>
              </a:rPr>
              <a:t>Extracted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Reflections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cxnSp>
        <p:nvCxnSpPr>
          <p:cNvPr id="13" name="直接连接符 37"/>
          <p:cNvCxnSpPr/>
          <p:nvPr/>
        </p:nvCxnSpPr>
        <p:spPr>
          <a:xfrm>
            <a:off x="1619325" y="834784"/>
            <a:ext cx="586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ad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" y="1085851"/>
            <a:ext cx="9144000" cy="5143500"/>
          </a:xfrm>
          <a:prstGeom prst="rect">
            <a:avLst/>
          </a:prstGeom>
        </p:spPr>
      </p:pic>
      <p:sp>
        <p:nvSpPr>
          <p:cNvPr id="5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Demo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91067" y="2894481"/>
            <a:ext cx="18097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5</a:t>
            </a:r>
            <a:endParaRPr lang="zh-CN" altLang="en-US" sz="88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88338" y="3140703"/>
            <a:ext cx="7311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Tracking 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oving</a:t>
            </a:r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bject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29930" y="3925533"/>
            <a:ext cx="7228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962A9"/>
                </a:solidFill>
              </a:rPr>
              <a:t>Using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the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extracted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reflections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7"/>
    </mc:Choice>
    <mc:Fallback xmlns="">
      <p:transition spd="slow" advTm="1277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480705" y="201309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962A9"/>
                </a:solidFill>
              </a:rPr>
              <a:t>Scattering</a:t>
            </a:r>
            <a:r>
              <a:rPr lang="zh-CN" altLang="en-US" sz="36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Model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368589" y="847640"/>
            <a:ext cx="442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 rot="5400000">
            <a:off x="4360767" y="2088954"/>
            <a:ext cx="560953" cy="371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/>
        </p:nvSpPr>
        <p:spPr>
          <a:xfrm rot="5400000">
            <a:off x="4360767" y="3031949"/>
            <a:ext cx="560953" cy="371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 rot="5400000">
            <a:off x="4364220" y="3974945"/>
            <a:ext cx="560953" cy="371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/>
        </p:nvSpPr>
        <p:spPr>
          <a:xfrm rot="5400000">
            <a:off x="4364220" y="4917940"/>
            <a:ext cx="560953" cy="371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直线箭头连接符 9"/>
          <p:cNvCxnSpPr>
            <a:stCxn id="8" idx="4"/>
            <a:endCxn id="7" idx="0"/>
          </p:cNvCxnSpPr>
          <p:nvPr/>
        </p:nvCxnSpPr>
        <p:spPr>
          <a:xfrm flipH="1" flipV="1">
            <a:off x="4826981" y="2274692"/>
            <a:ext cx="1701154" cy="1430530"/>
          </a:xfrm>
          <a:prstGeom prst="straightConnector1">
            <a:avLst/>
          </a:prstGeom>
          <a:ln w="76200">
            <a:solidFill>
              <a:srgbClr val="B20000">
                <a:alpha val="5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/>
          <p:cNvCxnSpPr>
            <a:stCxn id="8" idx="4"/>
            <a:endCxn id="21" idx="0"/>
          </p:cNvCxnSpPr>
          <p:nvPr/>
        </p:nvCxnSpPr>
        <p:spPr>
          <a:xfrm flipH="1" flipV="1">
            <a:off x="4826981" y="3217687"/>
            <a:ext cx="1701154" cy="487535"/>
          </a:xfrm>
          <a:prstGeom prst="straightConnector1">
            <a:avLst/>
          </a:prstGeom>
          <a:ln w="76200">
            <a:solidFill>
              <a:srgbClr val="B20000">
                <a:alpha val="5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/>
          <p:cNvCxnSpPr>
            <a:stCxn id="8" idx="4"/>
            <a:endCxn id="24" idx="0"/>
          </p:cNvCxnSpPr>
          <p:nvPr/>
        </p:nvCxnSpPr>
        <p:spPr>
          <a:xfrm flipH="1">
            <a:off x="4830434" y="3705222"/>
            <a:ext cx="1697701" cy="455461"/>
          </a:xfrm>
          <a:prstGeom prst="straightConnector1">
            <a:avLst/>
          </a:prstGeom>
          <a:ln w="76200">
            <a:solidFill>
              <a:srgbClr val="B20000">
                <a:alpha val="5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/>
          <p:cNvCxnSpPr>
            <a:stCxn id="8" idx="4"/>
            <a:endCxn id="27" idx="0"/>
          </p:cNvCxnSpPr>
          <p:nvPr/>
        </p:nvCxnSpPr>
        <p:spPr>
          <a:xfrm flipH="1">
            <a:off x="4830434" y="3705222"/>
            <a:ext cx="1697701" cy="1398456"/>
          </a:xfrm>
          <a:prstGeom prst="straightConnector1">
            <a:avLst/>
          </a:prstGeom>
          <a:ln w="76200">
            <a:solidFill>
              <a:srgbClr val="B20000">
                <a:alpha val="5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 rot="5400000">
            <a:off x="6528135" y="3525222"/>
            <a:ext cx="360000" cy="360000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3" name="组 42"/>
          <p:cNvGrpSpPr/>
          <p:nvPr/>
        </p:nvGrpSpPr>
        <p:grpSpPr>
          <a:xfrm flipH="1">
            <a:off x="2614083" y="3312274"/>
            <a:ext cx="623861" cy="1403947"/>
            <a:chOff x="612271" y="2738666"/>
            <a:chExt cx="586943" cy="1320867"/>
          </a:xfrm>
          <a:solidFill>
            <a:schemeClr val="bg1"/>
          </a:solidFill>
        </p:grpSpPr>
        <p:sp>
          <p:nvSpPr>
            <p:cNvPr id="46" name="矩形 45"/>
            <p:cNvSpPr/>
            <p:nvPr/>
          </p:nvSpPr>
          <p:spPr>
            <a:xfrm>
              <a:off x="612271" y="2738666"/>
              <a:ext cx="194213" cy="132086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804535" y="3109774"/>
              <a:ext cx="108857" cy="578651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916612" y="3277864"/>
              <a:ext cx="102719" cy="250327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019332" y="3387777"/>
              <a:ext cx="179882" cy="45719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50" name="直线箭头连接符 49"/>
          <p:cNvCxnSpPr>
            <a:stCxn id="46" idx="1"/>
            <a:endCxn id="8" idx="4"/>
          </p:cNvCxnSpPr>
          <p:nvPr/>
        </p:nvCxnSpPr>
        <p:spPr>
          <a:xfrm flipV="1">
            <a:off x="3237944" y="3705222"/>
            <a:ext cx="3290191" cy="309026"/>
          </a:xfrm>
          <a:prstGeom prst="straightConnector1">
            <a:avLst/>
          </a:prstGeom>
          <a:ln w="76200">
            <a:solidFill>
              <a:srgbClr val="B20000">
                <a:alpha val="57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 rot="5400000">
            <a:off x="2792625" y="3734753"/>
            <a:ext cx="406871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/>
              <p:cNvSpPr txBox="1"/>
              <p:nvPr/>
            </p:nvSpPr>
            <p:spPr>
              <a:xfrm>
                <a:off x="3988987" y="2051931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3" name="文本框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987" y="2051931"/>
                <a:ext cx="477993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/>
              <p:cNvSpPr txBox="1"/>
              <p:nvPr/>
            </p:nvSpPr>
            <p:spPr>
              <a:xfrm>
                <a:off x="3969932" y="3061584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4" name="文本框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932" y="3061584"/>
                <a:ext cx="477993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/>
              <p:cNvSpPr txBox="1"/>
              <p:nvPr/>
            </p:nvSpPr>
            <p:spPr>
              <a:xfrm>
                <a:off x="3984221" y="3958129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5" name="文本框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21" y="3958129"/>
                <a:ext cx="477993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/>
              <p:cNvSpPr txBox="1"/>
              <p:nvPr/>
            </p:nvSpPr>
            <p:spPr>
              <a:xfrm>
                <a:off x="3984221" y="4876107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6" name="文本框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21" y="4876107"/>
                <a:ext cx="477993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/>
              <p:cNvSpPr txBox="1"/>
              <p:nvPr/>
            </p:nvSpPr>
            <p:spPr>
              <a:xfrm>
                <a:off x="2198284" y="3775962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 smtClean="0">
                          <a:latin typeface="Cambria Math" charset="0"/>
                        </a:rPr>
                        <m:t>𝑅</m:t>
                      </m:r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7" name="文本框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284" y="3775962"/>
                <a:ext cx="477993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本框 77"/>
              <p:cNvSpPr txBox="1"/>
              <p:nvPr/>
            </p:nvSpPr>
            <p:spPr>
              <a:xfrm>
                <a:off x="6796589" y="3519309"/>
                <a:ext cx="4779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 smtClean="0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kumimoji="1" lang="zh-CN" altLang="en-US" sz="2800" i="1" dirty="0"/>
              </a:p>
            </p:txBody>
          </p:sp>
        </mc:Choice>
        <mc:Fallback xmlns="">
          <p:sp>
            <p:nvSpPr>
              <p:cNvPr id="78" name="文本框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89" y="3519309"/>
                <a:ext cx="477993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Scattering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200672" y="73346"/>
            <a:ext cx="477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962A9"/>
                </a:solidFill>
              </a:rPr>
              <a:t>HMM based Tracking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57331"/>
              </p:ext>
            </p:extLst>
          </p:nvPr>
        </p:nvGraphicFramePr>
        <p:xfrm>
          <a:off x="2131672" y="1478943"/>
          <a:ext cx="3680730" cy="3463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073"/>
                <a:gridCol w="368073"/>
                <a:gridCol w="368073"/>
                <a:gridCol w="368073"/>
                <a:gridCol w="368073"/>
                <a:gridCol w="368073"/>
                <a:gridCol w="382965"/>
                <a:gridCol w="353181"/>
                <a:gridCol w="368073"/>
                <a:gridCol w="368073"/>
              </a:tblGrid>
              <a:tr h="424902"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>
                    <a:noFill/>
                  </a:tcPr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89218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  <a:tr h="424902"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  <a:tc>
                  <a:txBody>
                    <a:bodyPr/>
                    <a:lstStyle/>
                    <a:p>
                      <a:endParaRPr lang="zh-CN" altLang="en-US" sz="1500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02423" marR="102423" marT="51212" marB="51212"/>
                </a:tc>
              </a:tr>
            </a:tbl>
          </a:graphicData>
        </a:graphic>
      </p:graphicFrame>
      <p:cxnSp>
        <p:nvCxnSpPr>
          <p:cNvPr id="25" name="直接连接符 24"/>
          <p:cNvCxnSpPr/>
          <p:nvPr/>
        </p:nvCxnSpPr>
        <p:spPr>
          <a:xfrm>
            <a:off x="2368589" y="847640"/>
            <a:ext cx="442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1002330" y="5519770"/>
            <a:ext cx="7160517" cy="1044727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Using HMM to model the motion</a:t>
            </a:r>
            <a:endParaRPr lang="en-US" altLang="zh-CN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3824578" y="1502052"/>
            <a:ext cx="2246776" cy="620201"/>
          </a:xfrm>
          <a:prstGeom prst="wedgeRoundRectCallout">
            <a:avLst>
              <a:gd name="adj1" fmla="val -22245"/>
              <a:gd name="adj2" fmla="val 7660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Hidden State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961976" y="2509301"/>
            <a:ext cx="176926" cy="5005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1961976" y="3260143"/>
            <a:ext cx="176926" cy="5005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1961976" y="4021565"/>
            <a:ext cx="176926" cy="5005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2138903" y="2609315"/>
            <a:ext cx="2218412" cy="150266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endCxn id="22" idx="1"/>
          </p:cNvCxnSpPr>
          <p:nvPr/>
        </p:nvCxnSpPr>
        <p:spPr>
          <a:xfrm flipH="1">
            <a:off x="2131672" y="2601310"/>
            <a:ext cx="2225643" cy="609399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endCxn id="36" idx="3"/>
          </p:cNvCxnSpPr>
          <p:nvPr/>
        </p:nvCxnSpPr>
        <p:spPr>
          <a:xfrm flipH="1">
            <a:off x="2138902" y="2609315"/>
            <a:ext cx="2218413" cy="1662531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标注 39"/>
          <p:cNvSpPr/>
          <p:nvPr/>
        </p:nvSpPr>
        <p:spPr>
          <a:xfrm>
            <a:off x="2701190" y="3711463"/>
            <a:ext cx="2246776" cy="620201"/>
          </a:xfrm>
          <a:prstGeom prst="wedgeRoundRectCallout">
            <a:avLst>
              <a:gd name="adj1" fmla="val -20122"/>
              <a:gd name="adj2" fmla="val -9262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Observations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1954746" y="1720038"/>
            <a:ext cx="176926" cy="5005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/>
          <p:nvPr/>
        </p:nvCxnSpPr>
        <p:spPr>
          <a:xfrm flipH="1" flipV="1">
            <a:off x="2146133" y="1941973"/>
            <a:ext cx="2131669" cy="659337"/>
          </a:xfrm>
          <a:prstGeom prst="straightConnector1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左弧形箭头 43"/>
          <p:cNvSpPr/>
          <p:nvPr/>
        </p:nvSpPr>
        <p:spPr>
          <a:xfrm flipH="1">
            <a:off x="4745205" y="2530752"/>
            <a:ext cx="469127" cy="573240"/>
          </a:xfrm>
          <a:prstGeom prst="curvedRightArrow">
            <a:avLst>
              <a:gd name="adj1" fmla="val 0"/>
              <a:gd name="adj2" fmla="val 39282"/>
              <a:gd name="adj3" fmla="val 25000"/>
            </a:avLst>
          </a:prstGeom>
          <a:noFill/>
          <a:ln w="44450" cap="sq" cmpd="sng">
            <a:solidFill>
              <a:srgbClr val="F09252"/>
            </a:solidFill>
            <a:prstDash val="solid"/>
            <a:round/>
            <a:headEnd type="non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圆角矩形标注 44"/>
          <p:cNvSpPr/>
          <p:nvPr/>
        </p:nvSpPr>
        <p:spPr>
          <a:xfrm>
            <a:off x="5495412" y="2529469"/>
            <a:ext cx="2246776" cy="889252"/>
          </a:xfrm>
          <a:prstGeom prst="wedgeRoundRectCallout">
            <a:avLst>
              <a:gd name="adj1" fmla="val -59759"/>
              <a:gd name="adj2" fmla="val -203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Transition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4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066242" y="97797"/>
            <a:ext cx="7237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962A9"/>
                </a:solidFill>
              </a:rPr>
              <a:t>How to eliminate the reflectivity </a:t>
            </a:r>
            <a:endParaRPr lang="en-US" altLang="zh-CN" sz="3600" b="1" dirty="0">
              <a:solidFill>
                <a:srgbClr val="0962A9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368589" y="847640"/>
            <a:ext cx="4428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/>
              <p:cNvSpPr/>
              <p:nvPr/>
            </p:nvSpPr>
            <p:spPr>
              <a:xfrm>
                <a:off x="498818" y="4731025"/>
                <a:ext cx="8372724" cy="156312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Choosing one tag as reference to remove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impact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from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reflectivity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en-US" altLang="zh-CN" sz="36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.</a:t>
                </a:r>
                <a:endParaRPr lang="en-US" altLang="zh-CN" sz="3600" b="1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圆角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18" y="4731025"/>
                <a:ext cx="8372724" cy="1563127"/>
              </a:xfrm>
              <a:prstGeom prst="roundRect">
                <a:avLst/>
              </a:prstGeom>
              <a:blipFill rotWithShape="0">
                <a:blip r:embed="rId3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7" y="1812904"/>
            <a:ext cx="8043607" cy="2060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椭圆 5"/>
          <p:cNvSpPr/>
          <p:nvPr/>
        </p:nvSpPr>
        <p:spPr>
          <a:xfrm>
            <a:off x="4685180" y="2559795"/>
            <a:ext cx="705803" cy="6122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951219" y="2559795"/>
            <a:ext cx="705803" cy="6122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1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776360" y="3024909"/>
            <a:ext cx="6519735" cy="1025912"/>
            <a:chOff x="2007549" y="2823615"/>
            <a:chExt cx="4879793" cy="1025912"/>
          </a:xfrm>
        </p:grpSpPr>
        <p:sp>
          <p:nvSpPr>
            <p:cNvPr id="8" name="矩形 7"/>
            <p:cNvSpPr/>
            <p:nvPr/>
          </p:nvSpPr>
          <p:spPr>
            <a:xfrm>
              <a:off x="2007550" y="2823615"/>
              <a:ext cx="48797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Implementation &amp; Evaluation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007549" y="3387862"/>
              <a:ext cx="41797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Purely based on COTS devices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41090" y="2879669"/>
            <a:ext cx="89536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6</a:t>
            </a:r>
            <a:endParaRPr lang="zh-CN" altLang="en-US" sz="80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21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624296" y="1865622"/>
            <a:ext cx="7744430" cy="1974500"/>
            <a:chOff x="622127" y="1140100"/>
            <a:chExt cx="7744430" cy="1974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2356" y="1140100"/>
              <a:ext cx="3048179" cy="1974498"/>
            </a:xfrm>
            <a:prstGeom prst="rect">
              <a:avLst/>
            </a:prstGeom>
          </p:spPr>
        </p:pic>
        <p:grpSp>
          <p:nvGrpSpPr>
            <p:cNvPr id="6" name="组合 24"/>
            <p:cNvGrpSpPr/>
            <p:nvPr/>
          </p:nvGrpSpPr>
          <p:grpSpPr>
            <a:xfrm>
              <a:off x="622127" y="1140102"/>
              <a:ext cx="7744430" cy="1974498"/>
              <a:chOff x="208945" y="2102202"/>
              <a:chExt cx="8761862" cy="1041048"/>
            </a:xfrm>
          </p:grpSpPr>
          <p:sp>
            <p:nvSpPr>
              <p:cNvPr id="7" name="内容占位符 3"/>
              <p:cNvSpPr txBox="1">
                <a:spLocks/>
              </p:cNvSpPr>
              <p:nvPr/>
            </p:nvSpPr>
            <p:spPr>
              <a:xfrm>
                <a:off x="440957" y="2102203"/>
                <a:ext cx="8529850" cy="1041047"/>
              </a:xfrm>
              <a:prstGeom prst="rect">
                <a:avLst/>
              </a:prstGeom>
              <a:ln w="38100">
                <a:solidFill>
                  <a:schemeClr val="accent6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altLang="zh-CN" sz="3600" b="1" kern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208945" y="2102202"/>
                <a:ext cx="1731265" cy="1041047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/>
                  <a:t>Gaming</a:t>
                </a:r>
                <a:endParaRPr lang="zh-CN" altLang="en-US" sz="2400" b="1" dirty="0"/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025" y="1200472"/>
              <a:ext cx="2913041" cy="1853754"/>
            </a:xfrm>
            <a:prstGeom prst="rect">
              <a:avLst/>
            </a:prstGeom>
          </p:spPr>
        </p:pic>
      </p:grpSp>
      <p:grpSp>
        <p:nvGrpSpPr>
          <p:cNvPr id="23" name="组 22"/>
          <p:cNvGrpSpPr/>
          <p:nvPr/>
        </p:nvGrpSpPr>
        <p:grpSpPr>
          <a:xfrm>
            <a:off x="624296" y="4260785"/>
            <a:ext cx="7744430" cy="1974498"/>
            <a:chOff x="622127" y="3754348"/>
            <a:chExt cx="7744430" cy="1974498"/>
          </a:xfrm>
        </p:grpSpPr>
        <p:grpSp>
          <p:nvGrpSpPr>
            <p:cNvPr id="14" name="组合 24"/>
            <p:cNvGrpSpPr/>
            <p:nvPr/>
          </p:nvGrpSpPr>
          <p:grpSpPr>
            <a:xfrm>
              <a:off x="622127" y="3754348"/>
              <a:ext cx="7744430" cy="1974498"/>
              <a:chOff x="208945" y="2102202"/>
              <a:chExt cx="8761862" cy="1041048"/>
            </a:xfrm>
          </p:grpSpPr>
          <p:sp>
            <p:nvSpPr>
              <p:cNvPr id="17" name="内容占位符 3"/>
              <p:cNvSpPr txBox="1">
                <a:spLocks/>
              </p:cNvSpPr>
              <p:nvPr/>
            </p:nvSpPr>
            <p:spPr>
              <a:xfrm>
                <a:off x="440957" y="2102203"/>
                <a:ext cx="8529850" cy="1041047"/>
              </a:xfrm>
              <a:prstGeom prst="rect">
                <a:avLst/>
              </a:prstGeom>
              <a:ln w="38100">
                <a:solidFill>
                  <a:schemeClr val="accent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altLang="zh-CN" sz="3600" b="1" kern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08945" y="2102202"/>
                <a:ext cx="1731265" cy="1041047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/>
                  <a:t>Gesture</a:t>
                </a:r>
                <a:endParaRPr lang="zh-CN" altLang="en-US" sz="2400" b="1" dirty="0" smtClean="0"/>
              </a:p>
              <a:p>
                <a:pPr algn="ctr"/>
                <a:r>
                  <a:rPr lang="en-US" altLang="zh-CN" sz="2400" b="1" dirty="0" smtClean="0"/>
                  <a:t>Control</a:t>
                </a:r>
                <a:endParaRPr lang="zh-CN" altLang="en-US" sz="2400" b="1" dirty="0"/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2356" y="3803222"/>
              <a:ext cx="2545636" cy="191155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7992" y="3785819"/>
              <a:ext cx="3413488" cy="1911553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3175477" y="455459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直接连接符 95"/>
          <p:cNvCxnSpPr/>
          <p:nvPr/>
        </p:nvCxnSpPr>
        <p:spPr>
          <a:xfrm>
            <a:off x="1526511" y="1104312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MOTIVATION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 flipV="1">
            <a:off x="741689" y="997386"/>
            <a:ext cx="8089684" cy="346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079145" y="254810"/>
            <a:ext cx="7596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962A9"/>
                </a:solidFill>
              </a:rPr>
              <a:t>Hardware &amp; Software </a:t>
            </a:r>
            <a:r>
              <a:rPr lang="en-US" altLang="zh-CN" sz="3600" b="1" dirty="0">
                <a:solidFill>
                  <a:srgbClr val="0962A9"/>
                </a:solidFill>
              </a:rPr>
              <a:t>I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ntroduction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3064" y="1184859"/>
            <a:ext cx="3300765" cy="5649141"/>
            <a:chOff x="120832" y="1184859"/>
            <a:chExt cx="3300765" cy="5649141"/>
          </a:xfrm>
        </p:grpSpPr>
        <p:sp>
          <p:nvSpPr>
            <p:cNvPr id="30" name="矩形 29"/>
            <p:cNvSpPr/>
            <p:nvPr/>
          </p:nvSpPr>
          <p:spPr>
            <a:xfrm>
              <a:off x="364115" y="1748311"/>
              <a:ext cx="2747787" cy="4841675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文本框 8"/>
            <p:cNvSpPr txBox="1"/>
            <p:nvPr/>
          </p:nvSpPr>
          <p:spPr>
            <a:xfrm>
              <a:off x="389546" y="1993813"/>
              <a:ext cx="2747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ImpinJ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R420 reader. </a:t>
              </a:r>
            </a:p>
          </p:txBody>
        </p:sp>
        <p:sp>
          <p:nvSpPr>
            <p:cNvPr id="32" name="文本框 8"/>
            <p:cNvSpPr txBox="1"/>
            <p:nvPr/>
          </p:nvSpPr>
          <p:spPr>
            <a:xfrm>
              <a:off x="441818" y="4207900"/>
              <a:ext cx="2747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directional antenna</a:t>
              </a:r>
            </a:p>
          </p:txBody>
        </p:sp>
        <p:sp>
          <p:nvSpPr>
            <p:cNvPr id="47" name="五边形 46"/>
            <p:cNvSpPr/>
            <p:nvPr/>
          </p:nvSpPr>
          <p:spPr>
            <a:xfrm>
              <a:off x="120833" y="1184859"/>
              <a:ext cx="3300764" cy="569211"/>
            </a:xfrm>
            <a:prstGeom prst="homePlate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Reader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直角三角形 57"/>
            <p:cNvSpPr/>
            <p:nvPr/>
          </p:nvSpPr>
          <p:spPr>
            <a:xfrm flipH="1" flipV="1">
              <a:off x="120832" y="1754067"/>
              <a:ext cx="243283" cy="233013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直角三角形 58"/>
            <p:cNvSpPr/>
            <p:nvPr/>
          </p:nvSpPr>
          <p:spPr>
            <a:xfrm flipV="1">
              <a:off x="364115" y="1754067"/>
              <a:ext cx="2055823" cy="143501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/>
            <a:srcRect t="11342"/>
            <a:stretch/>
          </p:blipFill>
          <p:spPr>
            <a:xfrm>
              <a:off x="589656" y="2490169"/>
              <a:ext cx="2259267" cy="151351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975" y="4678154"/>
              <a:ext cx="2237998" cy="1401027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381843" y="6270159"/>
              <a:ext cx="563841" cy="563841"/>
              <a:chOff x="1834446" y="5140460"/>
              <a:chExt cx="972000" cy="972000"/>
            </a:xfrm>
          </p:grpSpPr>
          <p:sp>
            <p:nvSpPr>
              <p:cNvPr id="38" name="椭圆 37"/>
              <p:cNvSpPr>
                <a:spLocks noChangeAspect="1"/>
              </p:cNvSpPr>
              <p:nvPr/>
            </p:nvSpPr>
            <p:spPr>
              <a:xfrm>
                <a:off x="1834446" y="5140460"/>
                <a:ext cx="972000" cy="972000"/>
              </a:xfrm>
              <a:prstGeom prst="ellipse">
                <a:avLst/>
              </a:prstGeom>
              <a:solidFill>
                <a:srgbClr val="0962A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39" name="Freeform 365"/>
              <p:cNvSpPr>
                <a:spLocks noChangeAspect="1"/>
              </p:cNvSpPr>
              <p:nvPr/>
            </p:nvSpPr>
            <p:spPr bwMode="auto">
              <a:xfrm>
                <a:off x="2086446" y="5415492"/>
                <a:ext cx="468000" cy="468000"/>
              </a:xfrm>
              <a:custGeom>
                <a:avLst/>
                <a:gdLst>
                  <a:gd name="T0" fmla="*/ 60 w 115"/>
                  <a:gd name="T1" fmla="*/ 1 h 115"/>
                  <a:gd name="T2" fmla="*/ 78 w 115"/>
                  <a:gd name="T3" fmla="*/ 19 h 115"/>
                  <a:gd name="T4" fmla="*/ 80 w 115"/>
                  <a:gd name="T5" fmla="*/ 23 h 115"/>
                  <a:gd name="T6" fmla="*/ 77 w 115"/>
                  <a:gd name="T7" fmla="*/ 29 h 115"/>
                  <a:gd name="T8" fmla="*/ 72 w 115"/>
                  <a:gd name="T9" fmla="*/ 29 h 115"/>
                  <a:gd name="T10" fmla="*/ 69 w 115"/>
                  <a:gd name="T11" fmla="*/ 27 h 115"/>
                  <a:gd name="T12" fmla="*/ 63 w 115"/>
                  <a:gd name="T13" fmla="*/ 52 h 115"/>
                  <a:gd name="T14" fmla="*/ 88 w 115"/>
                  <a:gd name="T15" fmla="*/ 46 h 115"/>
                  <a:gd name="T16" fmla="*/ 86 w 115"/>
                  <a:gd name="T17" fmla="*/ 44 h 115"/>
                  <a:gd name="T18" fmla="*/ 88 w 115"/>
                  <a:gd name="T19" fmla="*/ 39 h 115"/>
                  <a:gd name="T20" fmla="*/ 92 w 115"/>
                  <a:gd name="T21" fmla="*/ 36 h 115"/>
                  <a:gd name="T22" fmla="*/ 96 w 115"/>
                  <a:gd name="T23" fmla="*/ 38 h 115"/>
                  <a:gd name="T24" fmla="*/ 115 w 115"/>
                  <a:gd name="T25" fmla="*/ 55 h 115"/>
                  <a:gd name="T26" fmla="*/ 115 w 115"/>
                  <a:gd name="T27" fmla="*/ 60 h 115"/>
                  <a:gd name="T28" fmla="*/ 96 w 115"/>
                  <a:gd name="T29" fmla="*/ 77 h 115"/>
                  <a:gd name="T30" fmla="*/ 92 w 115"/>
                  <a:gd name="T31" fmla="*/ 80 h 115"/>
                  <a:gd name="T32" fmla="*/ 88 w 115"/>
                  <a:gd name="T33" fmla="*/ 76 h 115"/>
                  <a:gd name="T34" fmla="*/ 86 w 115"/>
                  <a:gd name="T35" fmla="*/ 72 h 115"/>
                  <a:gd name="T36" fmla="*/ 88 w 115"/>
                  <a:gd name="T37" fmla="*/ 69 h 115"/>
                  <a:gd name="T38" fmla="*/ 63 w 115"/>
                  <a:gd name="T39" fmla="*/ 63 h 115"/>
                  <a:gd name="T40" fmla="*/ 69 w 115"/>
                  <a:gd name="T41" fmla="*/ 87 h 115"/>
                  <a:gd name="T42" fmla="*/ 72 w 115"/>
                  <a:gd name="T43" fmla="*/ 86 h 115"/>
                  <a:gd name="T44" fmla="*/ 77 w 115"/>
                  <a:gd name="T45" fmla="*/ 87 h 115"/>
                  <a:gd name="T46" fmla="*/ 80 w 115"/>
                  <a:gd name="T47" fmla="*/ 91 h 115"/>
                  <a:gd name="T48" fmla="*/ 78 w 115"/>
                  <a:gd name="T49" fmla="*/ 95 h 115"/>
                  <a:gd name="T50" fmla="*/ 60 w 115"/>
                  <a:gd name="T51" fmla="*/ 114 h 115"/>
                  <a:gd name="T52" fmla="*/ 55 w 115"/>
                  <a:gd name="T53" fmla="*/ 114 h 115"/>
                  <a:gd name="T54" fmla="*/ 38 w 115"/>
                  <a:gd name="T55" fmla="*/ 95 h 115"/>
                  <a:gd name="T56" fmla="*/ 37 w 115"/>
                  <a:gd name="T57" fmla="*/ 91 h 115"/>
                  <a:gd name="T58" fmla="*/ 39 w 115"/>
                  <a:gd name="T59" fmla="*/ 87 h 115"/>
                  <a:gd name="T60" fmla="*/ 44 w 115"/>
                  <a:gd name="T61" fmla="*/ 86 h 115"/>
                  <a:gd name="T62" fmla="*/ 52 w 115"/>
                  <a:gd name="T63" fmla="*/ 95 h 115"/>
                  <a:gd name="T64" fmla="*/ 20 w 115"/>
                  <a:gd name="T65" fmla="*/ 63 h 115"/>
                  <a:gd name="T66" fmla="*/ 29 w 115"/>
                  <a:gd name="T67" fmla="*/ 72 h 115"/>
                  <a:gd name="T68" fmla="*/ 29 w 115"/>
                  <a:gd name="T69" fmla="*/ 76 h 115"/>
                  <a:gd name="T70" fmla="*/ 23 w 115"/>
                  <a:gd name="T71" fmla="*/ 80 h 115"/>
                  <a:gd name="T72" fmla="*/ 20 w 115"/>
                  <a:gd name="T73" fmla="*/ 77 h 115"/>
                  <a:gd name="T74" fmla="*/ 1 w 115"/>
                  <a:gd name="T75" fmla="*/ 60 h 115"/>
                  <a:gd name="T76" fmla="*/ 1 w 115"/>
                  <a:gd name="T77" fmla="*/ 55 h 115"/>
                  <a:gd name="T78" fmla="*/ 20 w 115"/>
                  <a:gd name="T79" fmla="*/ 38 h 115"/>
                  <a:gd name="T80" fmla="*/ 23 w 115"/>
                  <a:gd name="T81" fmla="*/ 36 h 115"/>
                  <a:gd name="T82" fmla="*/ 29 w 115"/>
                  <a:gd name="T83" fmla="*/ 39 h 115"/>
                  <a:gd name="T84" fmla="*/ 29 w 115"/>
                  <a:gd name="T85" fmla="*/ 44 h 115"/>
                  <a:gd name="T86" fmla="*/ 20 w 115"/>
                  <a:gd name="T87" fmla="*/ 52 h 115"/>
                  <a:gd name="T88" fmla="*/ 52 w 115"/>
                  <a:gd name="T89" fmla="*/ 19 h 115"/>
                  <a:gd name="T90" fmla="*/ 44 w 115"/>
                  <a:gd name="T91" fmla="*/ 29 h 115"/>
                  <a:gd name="T92" fmla="*/ 39 w 115"/>
                  <a:gd name="T93" fmla="*/ 29 h 115"/>
                  <a:gd name="T94" fmla="*/ 37 w 115"/>
                  <a:gd name="T95" fmla="*/ 23 h 115"/>
                  <a:gd name="T96" fmla="*/ 38 w 115"/>
                  <a:gd name="T97" fmla="*/ 19 h 115"/>
                  <a:gd name="T98" fmla="*/ 55 w 115"/>
                  <a:gd name="T99" fmla="*/ 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5" h="115">
                    <a:moveTo>
                      <a:pt x="58" y="0"/>
                    </a:moveTo>
                    <a:lnTo>
                      <a:pt x="60" y="1"/>
                    </a:lnTo>
                    <a:lnTo>
                      <a:pt x="61" y="2"/>
                    </a:lnTo>
                    <a:lnTo>
                      <a:pt x="78" y="19"/>
                    </a:lnTo>
                    <a:lnTo>
                      <a:pt x="78" y="22"/>
                    </a:lnTo>
                    <a:lnTo>
                      <a:pt x="80" y="23"/>
                    </a:lnTo>
                    <a:lnTo>
                      <a:pt x="78" y="26"/>
                    </a:lnTo>
                    <a:lnTo>
                      <a:pt x="77" y="29"/>
                    </a:lnTo>
                    <a:lnTo>
                      <a:pt x="73" y="29"/>
                    </a:lnTo>
                    <a:lnTo>
                      <a:pt x="72" y="29"/>
                    </a:lnTo>
                    <a:lnTo>
                      <a:pt x="69" y="27"/>
                    </a:lnTo>
                    <a:lnTo>
                      <a:pt x="69" y="27"/>
                    </a:lnTo>
                    <a:lnTo>
                      <a:pt x="63" y="19"/>
                    </a:lnTo>
                    <a:lnTo>
                      <a:pt x="63" y="52"/>
                    </a:lnTo>
                    <a:lnTo>
                      <a:pt x="96" y="52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86" y="44"/>
                    </a:lnTo>
                    <a:lnTo>
                      <a:pt x="86" y="42"/>
                    </a:lnTo>
                    <a:lnTo>
                      <a:pt x="88" y="39"/>
                    </a:lnTo>
                    <a:lnTo>
                      <a:pt x="89" y="36"/>
                    </a:lnTo>
                    <a:lnTo>
                      <a:pt x="92" y="36"/>
                    </a:lnTo>
                    <a:lnTo>
                      <a:pt x="94" y="36"/>
                    </a:lnTo>
                    <a:lnTo>
                      <a:pt x="96" y="38"/>
                    </a:lnTo>
                    <a:lnTo>
                      <a:pt x="114" y="53"/>
                    </a:lnTo>
                    <a:lnTo>
                      <a:pt x="115" y="55"/>
                    </a:lnTo>
                    <a:lnTo>
                      <a:pt x="115" y="57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96" y="77"/>
                    </a:lnTo>
                    <a:lnTo>
                      <a:pt x="94" y="78"/>
                    </a:lnTo>
                    <a:lnTo>
                      <a:pt x="92" y="80"/>
                    </a:lnTo>
                    <a:lnTo>
                      <a:pt x="89" y="78"/>
                    </a:lnTo>
                    <a:lnTo>
                      <a:pt x="88" y="76"/>
                    </a:lnTo>
                    <a:lnTo>
                      <a:pt x="86" y="73"/>
                    </a:lnTo>
                    <a:lnTo>
                      <a:pt x="86" y="72"/>
                    </a:lnTo>
                    <a:lnTo>
                      <a:pt x="88" y="69"/>
                    </a:lnTo>
                    <a:lnTo>
                      <a:pt x="88" y="69"/>
                    </a:lnTo>
                    <a:lnTo>
                      <a:pt x="96" y="63"/>
                    </a:lnTo>
                    <a:lnTo>
                      <a:pt x="63" y="63"/>
                    </a:lnTo>
                    <a:lnTo>
                      <a:pt x="63" y="95"/>
                    </a:lnTo>
                    <a:lnTo>
                      <a:pt x="69" y="87"/>
                    </a:lnTo>
                    <a:lnTo>
                      <a:pt x="69" y="87"/>
                    </a:lnTo>
                    <a:lnTo>
                      <a:pt x="72" y="86"/>
                    </a:lnTo>
                    <a:lnTo>
                      <a:pt x="73" y="86"/>
                    </a:lnTo>
                    <a:lnTo>
                      <a:pt x="77" y="87"/>
                    </a:lnTo>
                    <a:lnTo>
                      <a:pt x="78" y="89"/>
                    </a:lnTo>
                    <a:lnTo>
                      <a:pt x="80" y="91"/>
                    </a:lnTo>
                    <a:lnTo>
                      <a:pt x="78" y="94"/>
                    </a:lnTo>
                    <a:lnTo>
                      <a:pt x="78" y="95"/>
                    </a:lnTo>
                    <a:lnTo>
                      <a:pt x="61" y="114"/>
                    </a:lnTo>
                    <a:lnTo>
                      <a:pt x="60" y="114"/>
                    </a:lnTo>
                    <a:lnTo>
                      <a:pt x="58" y="115"/>
                    </a:lnTo>
                    <a:lnTo>
                      <a:pt x="55" y="114"/>
                    </a:lnTo>
                    <a:lnTo>
                      <a:pt x="54" y="114"/>
                    </a:lnTo>
                    <a:lnTo>
                      <a:pt x="38" y="95"/>
                    </a:lnTo>
                    <a:lnTo>
                      <a:pt x="37" y="94"/>
                    </a:lnTo>
                    <a:lnTo>
                      <a:pt x="37" y="91"/>
                    </a:lnTo>
                    <a:lnTo>
                      <a:pt x="37" y="89"/>
                    </a:lnTo>
                    <a:lnTo>
                      <a:pt x="39" y="87"/>
                    </a:lnTo>
                    <a:lnTo>
                      <a:pt x="42" y="86"/>
                    </a:lnTo>
                    <a:lnTo>
                      <a:pt x="44" y="86"/>
                    </a:lnTo>
                    <a:lnTo>
                      <a:pt x="46" y="87"/>
                    </a:lnTo>
                    <a:lnTo>
                      <a:pt x="52" y="95"/>
                    </a:lnTo>
                    <a:lnTo>
                      <a:pt x="52" y="63"/>
                    </a:lnTo>
                    <a:lnTo>
                      <a:pt x="20" y="63"/>
                    </a:lnTo>
                    <a:lnTo>
                      <a:pt x="27" y="69"/>
                    </a:lnTo>
                    <a:lnTo>
                      <a:pt x="29" y="72"/>
                    </a:lnTo>
                    <a:lnTo>
                      <a:pt x="29" y="73"/>
                    </a:lnTo>
                    <a:lnTo>
                      <a:pt x="29" y="76"/>
                    </a:lnTo>
                    <a:lnTo>
                      <a:pt x="26" y="78"/>
                    </a:lnTo>
                    <a:lnTo>
                      <a:pt x="23" y="80"/>
                    </a:lnTo>
                    <a:lnTo>
                      <a:pt x="22" y="78"/>
                    </a:lnTo>
                    <a:lnTo>
                      <a:pt x="20" y="77"/>
                    </a:lnTo>
                    <a:lnTo>
                      <a:pt x="3" y="61"/>
                    </a:lnTo>
                    <a:lnTo>
                      <a:pt x="1" y="60"/>
                    </a:lnTo>
                    <a:lnTo>
                      <a:pt x="0" y="57"/>
                    </a:lnTo>
                    <a:lnTo>
                      <a:pt x="1" y="55"/>
                    </a:lnTo>
                    <a:lnTo>
                      <a:pt x="3" y="53"/>
                    </a:lnTo>
                    <a:lnTo>
                      <a:pt x="20" y="38"/>
                    </a:lnTo>
                    <a:lnTo>
                      <a:pt x="22" y="36"/>
                    </a:lnTo>
                    <a:lnTo>
                      <a:pt x="23" y="36"/>
                    </a:lnTo>
                    <a:lnTo>
                      <a:pt x="26" y="36"/>
                    </a:lnTo>
                    <a:lnTo>
                      <a:pt x="29" y="39"/>
                    </a:lnTo>
                    <a:lnTo>
                      <a:pt x="29" y="42"/>
                    </a:lnTo>
                    <a:lnTo>
                      <a:pt x="29" y="44"/>
                    </a:lnTo>
                    <a:lnTo>
                      <a:pt x="27" y="46"/>
                    </a:lnTo>
                    <a:lnTo>
                      <a:pt x="20" y="52"/>
                    </a:lnTo>
                    <a:lnTo>
                      <a:pt x="52" y="52"/>
                    </a:lnTo>
                    <a:lnTo>
                      <a:pt x="52" y="19"/>
                    </a:lnTo>
                    <a:lnTo>
                      <a:pt x="46" y="27"/>
                    </a:lnTo>
                    <a:lnTo>
                      <a:pt x="44" y="29"/>
                    </a:lnTo>
                    <a:lnTo>
                      <a:pt x="42" y="29"/>
                    </a:lnTo>
                    <a:lnTo>
                      <a:pt x="39" y="29"/>
                    </a:lnTo>
                    <a:lnTo>
                      <a:pt x="37" y="26"/>
                    </a:lnTo>
                    <a:lnTo>
                      <a:pt x="37" y="23"/>
                    </a:lnTo>
                    <a:lnTo>
                      <a:pt x="37" y="22"/>
                    </a:lnTo>
                    <a:lnTo>
                      <a:pt x="38" y="19"/>
                    </a:lnTo>
                    <a:lnTo>
                      <a:pt x="54" y="2"/>
                    </a:lnTo>
                    <a:lnTo>
                      <a:pt x="55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3089565" y="1179564"/>
            <a:ext cx="3203594" cy="5653573"/>
            <a:chOff x="3137333" y="1179564"/>
            <a:chExt cx="3203594" cy="5653573"/>
          </a:xfrm>
        </p:grpSpPr>
        <p:sp>
          <p:nvSpPr>
            <p:cNvPr id="48" name="燕尾形 47"/>
            <p:cNvSpPr/>
            <p:nvPr/>
          </p:nvSpPr>
          <p:spPr>
            <a:xfrm>
              <a:off x="3180948" y="1179564"/>
              <a:ext cx="3159979" cy="569211"/>
            </a:xfrm>
            <a:prstGeom prst="chevron">
              <a:avLst/>
            </a:prstGeom>
            <a:solidFill>
              <a:srgbClr val="EB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Tag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3162764" y="1743016"/>
              <a:ext cx="2848762" cy="4846969"/>
              <a:chOff x="4750778" y="355863"/>
              <a:chExt cx="2240395" cy="3374574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4771887" y="355863"/>
                <a:ext cx="2219286" cy="3374574"/>
              </a:xfrm>
              <a:prstGeom prst="rect">
                <a:avLst/>
              </a:prstGeom>
              <a:solidFill>
                <a:srgbClr val="D5D5D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文本框 8"/>
              <p:cNvSpPr txBox="1"/>
              <p:nvPr/>
            </p:nvSpPr>
            <p:spPr>
              <a:xfrm>
                <a:off x="4750778" y="518259"/>
                <a:ext cx="2219286" cy="278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Alien 2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× 2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Inlay</a:t>
                </a:r>
              </a:p>
            </p:txBody>
          </p:sp>
        </p:grpSp>
        <p:sp>
          <p:nvSpPr>
            <p:cNvPr id="66" name="直角三角形 65"/>
            <p:cNvSpPr/>
            <p:nvPr/>
          </p:nvSpPr>
          <p:spPr>
            <a:xfrm flipV="1">
              <a:off x="3205727" y="1741426"/>
              <a:ext cx="2111288" cy="143501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8"/>
            <p:cNvSpPr txBox="1"/>
            <p:nvPr/>
          </p:nvSpPr>
          <p:spPr>
            <a:xfrm>
              <a:off x="3137333" y="4202605"/>
              <a:ext cx="2821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Alien Squiggle Inlay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9153" y="2490169"/>
              <a:ext cx="2407245" cy="153188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313" y="4678153"/>
              <a:ext cx="2310923" cy="1401027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4338528" y="6270159"/>
              <a:ext cx="588491" cy="562978"/>
              <a:chOff x="4210532" y="5190890"/>
              <a:chExt cx="972000" cy="972000"/>
            </a:xfrm>
          </p:grpSpPr>
          <p:sp>
            <p:nvSpPr>
              <p:cNvPr id="50" name="椭圆 49"/>
              <p:cNvSpPr>
                <a:spLocks noChangeAspect="1"/>
              </p:cNvSpPr>
              <p:nvPr/>
            </p:nvSpPr>
            <p:spPr>
              <a:xfrm>
                <a:off x="4210532" y="5190890"/>
                <a:ext cx="972000" cy="972000"/>
              </a:xfrm>
              <a:prstGeom prst="ellipse">
                <a:avLst/>
              </a:prstGeom>
              <a:solidFill>
                <a:srgbClr val="EB9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1" name="Freeform 364"/>
              <p:cNvSpPr>
                <a:spLocks noChangeAspect="1" noEditPoints="1"/>
              </p:cNvSpPr>
              <p:nvPr/>
            </p:nvSpPr>
            <p:spPr bwMode="auto">
              <a:xfrm>
                <a:off x="4500431" y="5478890"/>
                <a:ext cx="392202" cy="396000"/>
              </a:xfrm>
              <a:custGeom>
                <a:avLst/>
                <a:gdLst>
                  <a:gd name="T0" fmla="*/ 64 w 103"/>
                  <a:gd name="T1" fmla="*/ 58 h 104"/>
                  <a:gd name="T2" fmla="*/ 67 w 103"/>
                  <a:gd name="T3" fmla="*/ 58 h 104"/>
                  <a:gd name="T4" fmla="*/ 93 w 103"/>
                  <a:gd name="T5" fmla="*/ 76 h 104"/>
                  <a:gd name="T6" fmla="*/ 95 w 103"/>
                  <a:gd name="T7" fmla="*/ 72 h 104"/>
                  <a:gd name="T8" fmla="*/ 101 w 103"/>
                  <a:gd name="T9" fmla="*/ 72 h 104"/>
                  <a:gd name="T10" fmla="*/ 103 w 103"/>
                  <a:gd name="T11" fmla="*/ 76 h 104"/>
                  <a:gd name="T12" fmla="*/ 103 w 103"/>
                  <a:gd name="T13" fmla="*/ 101 h 104"/>
                  <a:gd name="T14" fmla="*/ 98 w 103"/>
                  <a:gd name="T15" fmla="*/ 104 h 104"/>
                  <a:gd name="T16" fmla="*/ 74 w 103"/>
                  <a:gd name="T17" fmla="*/ 102 h 104"/>
                  <a:gd name="T18" fmla="*/ 72 w 103"/>
                  <a:gd name="T19" fmla="*/ 98 h 104"/>
                  <a:gd name="T20" fmla="*/ 74 w 103"/>
                  <a:gd name="T21" fmla="*/ 93 h 104"/>
                  <a:gd name="T22" fmla="*/ 85 w 103"/>
                  <a:gd name="T23" fmla="*/ 93 h 104"/>
                  <a:gd name="T24" fmla="*/ 59 w 103"/>
                  <a:gd name="T25" fmla="*/ 66 h 104"/>
                  <a:gd name="T26" fmla="*/ 57 w 103"/>
                  <a:gd name="T27" fmla="*/ 62 h 104"/>
                  <a:gd name="T28" fmla="*/ 60 w 103"/>
                  <a:gd name="T29" fmla="*/ 58 h 104"/>
                  <a:gd name="T30" fmla="*/ 40 w 103"/>
                  <a:gd name="T31" fmla="*/ 57 h 104"/>
                  <a:gd name="T32" fmla="*/ 46 w 103"/>
                  <a:gd name="T33" fmla="*/ 59 h 104"/>
                  <a:gd name="T34" fmla="*/ 46 w 103"/>
                  <a:gd name="T35" fmla="*/ 64 h 104"/>
                  <a:gd name="T36" fmla="*/ 44 w 103"/>
                  <a:gd name="T37" fmla="*/ 66 h 104"/>
                  <a:gd name="T38" fmla="*/ 26 w 103"/>
                  <a:gd name="T39" fmla="*/ 93 h 104"/>
                  <a:gd name="T40" fmla="*/ 31 w 103"/>
                  <a:gd name="T41" fmla="*/ 96 h 104"/>
                  <a:gd name="T42" fmla="*/ 31 w 103"/>
                  <a:gd name="T43" fmla="*/ 101 h 104"/>
                  <a:gd name="T44" fmla="*/ 26 w 103"/>
                  <a:gd name="T45" fmla="*/ 104 h 104"/>
                  <a:gd name="T46" fmla="*/ 2 w 103"/>
                  <a:gd name="T47" fmla="*/ 102 h 104"/>
                  <a:gd name="T48" fmla="*/ 0 w 103"/>
                  <a:gd name="T49" fmla="*/ 98 h 104"/>
                  <a:gd name="T50" fmla="*/ 0 w 103"/>
                  <a:gd name="T51" fmla="*/ 74 h 104"/>
                  <a:gd name="T52" fmla="*/ 5 w 103"/>
                  <a:gd name="T53" fmla="*/ 71 h 104"/>
                  <a:gd name="T54" fmla="*/ 9 w 103"/>
                  <a:gd name="T55" fmla="*/ 74 h 104"/>
                  <a:gd name="T56" fmla="*/ 10 w 103"/>
                  <a:gd name="T57" fmla="*/ 85 h 104"/>
                  <a:gd name="T58" fmla="*/ 37 w 103"/>
                  <a:gd name="T59" fmla="*/ 58 h 104"/>
                  <a:gd name="T60" fmla="*/ 40 w 103"/>
                  <a:gd name="T61" fmla="*/ 57 h 104"/>
                  <a:gd name="T62" fmla="*/ 98 w 103"/>
                  <a:gd name="T63" fmla="*/ 0 h 104"/>
                  <a:gd name="T64" fmla="*/ 103 w 103"/>
                  <a:gd name="T65" fmla="*/ 3 h 104"/>
                  <a:gd name="T66" fmla="*/ 103 w 103"/>
                  <a:gd name="T67" fmla="*/ 26 h 104"/>
                  <a:gd name="T68" fmla="*/ 101 w 103"/>
                  <a:gd name="T69" fmla="*/ 32 h 104"/>
                  <a:gd name="T70" fmla="*/ 95 w 103"/>
                  <a:gd name="T71" fmla="*/ 32 h 104"/>
                  <a:gd name="T72" fmla="*/ 93 w 103"/>
                  <a:gd name="T73" fmla="*/ 26 h 104"/>
                  <a:gd name="T74" fmla="*/ 67 w 103"/>
                  <a:gd name="T75" fmla="*/ 45 h 104"/>
                  <a:gd name="T76" fmla="*/ 64 w 103"/>
                  <a:gd name="T77" fmla="*/ 46 h 104"/>
                  <a:gd name="T78" fmla="*/ 60 w 103"/>
                  <a:gd name="T79" fmla="*/ 45 h 104"/>
                  <a:gd name="T80" fmla="*/ 57 w 103"/>
                  <a:gd name="T81" fmla="*/ 41 h 104"/>
                  <a:gd name="T82" fmla="*/ 59 w 103"/>
                  <a:gd name="T83" fmla="*/ 37 h 104"/>
                  <a:gd name="T84" fmla="*/ 85 w 103"/>
                  <a:gd name="T85" fmla="*/ 11 h 104"/>
                  <a:gd name="T86" fmla="*/ 74 w 103"/>
                  <a:gd name="T87" fmla="*/ 9 h 104"/>
                  <a:gd name="T88" fmla="*/ 72 w 103"/>
                  <a:gd name="T89" fmla="*/ 5 h 104"/>
                  <a:gd name="T90" fmla="*/ 74 w 103"/>
                  <a:gd name="T91" fmla="*/ 0 h 104"/>
                  <a:gd name="T92" fmla="*/ 5 w 103"/>
                  <a:gd name="T93" fmla="*/ 0 h 104"/>
                  <a:gd name="T94" fmla="*/ 29 w 103"/>
                  <a:gd name="T95" fmla="*/ 0 h 104"/>
                  <a:gd name="T96" fmla="*/ 31 w 103"/>
                  <a:gd name="T97" fmla="*/ 5 h 104"/>
                  <a:gd name="T98" fmla="*/ 29 w 103"/>
                  <a:gd name="T99" fmla="*/ 9 h 104"/>
                  <a:gd name="T100" fmla="*/ 18 w 103"/>
                  <a:gd name="T101" fmla="*/ 11 h 104"/>
                  <a:gd name="T102" fmla="*/ 44 w 103"/>
                  <a:gd name="T103" fmla="*/ 37 h 104"/>
                  <a:gd name="T104" fmla="*/ 46 w 103"/>
                  <a:gd name="T105" fmla="*/ 41 h 104"/>
                  <a:gd name="T106" fmla="*/ 43 w 103"/>
                  <a:gd name="T107" fmla="*/ 45 h 104"/>
                  <a:gd name="T108" fmla="*/ 39 w 103"/>
                  <a:gd name="T109" fmla="*/ 46 h 104"/>
                  <a:gd name="T110" fmla="*/ 37 w 103"/>
                  <a:gd name="T111" fmla="*/ 45 h 104"/>
                  <a:gd name="T112" fmla="*/ 10 w 103"/>
                  <a:gd name="T113" fmla="*/ 26 h 104"/>
                  <a:gd name="T114" fmla="*/ 8 w 103"/>
                  <a:gd name="T115" fmla="*/ 32 h 104"/>
                  <a:gd name="T116" fmla="*/ 2 w 103"/>
                  <a:gd name="T117" fmla="*/ 32 h 104"/>
                  <a:gd name="T118" fmla="*/ 0 w 103"/>
                  <a:gd name="T119" fmla="*/ 26 h 104"/>
                  <a:gd name="T120" fmla="*/ 0 w 103"/>
                  <a:gd name="T121" fmla="*/ 3 h 104"/>
                  <a:gd name="T122" fmla="*/ 5 w 103"/>
                  <a:gd name="T12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3" h="104">
                    <a:moveTo>
                      <a:pt x="63" y="57"/>
                    </a:moveTo>
                    <a:lnTo>
                      <a:pt x="64" y="58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93" y="85"/>
                    </a:lnTo>
                    <a:lnTo>
                      <a:pt x="93" y="76"/>
                    </a:lnTo>
                    <a:lnTo>
                      <a:pt x="93" y="74"/>
                    </a:lnTo>
                    <a:lnTo>
                      <a:pt x="95" y="72"/>
                    </a:lnTo>
                    <a:lnTo>
                      <a:pt x="98" y="71"/>
                    </a:lnTo>
                    <a:lnTo>
                      <a:pt x="101" y="72"/>
                    </a:lnTo>
                    <a:lnTo>
                      <a:pt x="103" y="74"/>
                    </a:lnTo>
                    <a:lnTo>
                      <a:pt x="103" y="76"/>
                    </a:lnTo>
                    <a:lnTo>
                      <a:pt x="103" y="98"/>
                    </a:lnTo>
                    <a:lnTo>
                      <a:pt x="103" y="101"/>
                    </a:lnTo>
                    <a:lnTo>
                      <a:pt x="101" y="102"/>
                    </a:lnTo>
                    <a:lnTo>
                      <a:pt x="98" y="104"/>
                    </a:lnTo>
                    <a:lnTo>
                      <a:pt x="77" y="104"/>
                    </a:lnTo>
                    <a:lnTo>
                      <a:pt x="74" y="102"/>
                    </a:lnTo>
                    <a:lnTo>
                      <a:pt x="72" y="101"/>
                    </a:lnTo>
                    <a:lnTo>
                      <a:pt x="72" y="98"/>
                    </a:lnTo>
                    <a:lnTo>
                      <a:pt x="72" y="96"/>
                    </a:lnTo>
                    <a:lnTo>
                      <a:pt x="74" y="93"/>
                    </a:lnTo>
                    <a:lnTo>
                      <a:pt x="77" y="93"/>
                    </a:lnTo>
                    <a:lnTo>
                      <a:pt x="85" y="93"/>
                    </a:lnTo>
                    <a:lnTo>
                      <a:pt x="59" y="66"/>
                    </a:lnTo>
                    <a:lnTo>
                      <a:pt x="59" y="66"/>
                    </a:lnTo>
                    <a:lnTo>
                      <a:pt x="57" y="64"/>
                    </a:lnTo>
                    <a:lnTo>
                      <a:pt x="57" y="62"/>
                    </a:lnTo>
                    <a:lnTo>
                      <a:pt x="57" y="59"/>
                    </a:lnTo>
                    <a:lnTo>
                      <a:pt x="60" y="58"/>
                    </a:lnTo>
                    <a:lnTo>
                      <a:pt x="63" y="57"/>
                    </a:lnTo>
                    <a:close/>
                    <a:moveTo>
                      <a:pt x="40" y="57"/>
                    </a:moveTo>
                    <a:lnTo>
                      <a:pt x="43" y="58"/>
                    </a:lnTo>
                    <a:lnTo>
                      <a:pt x="46" y="59"/>
                    </a:lnTo>
                    <a:lnTo>
                      <a:pt x="46" y="62"/>
                    </a:lnTo>
                    <a:lnTo>
                      <a:pt x="46" y="64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18" y="93"/>
                    </a:lnTo>
                    <a:lnTo>
                      <a:pt x="26" y="93"/>
                    </a:lnTo>
                    <a:lnTo>
                      <a:pt x="29" y="93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1" y="101"/>
                    </a:lnTo>
                    <a:lnTo>
                      <a:pt x="29" y="102"/>
                    </a:lnTo>
                    <a:lnTo>
                      <a:pt x="26" y="104"/>
                    </a:lnTo>
                    <a:lnTo>
                      <a:pt x="5" y="104"/>
                    </a:lnTo>
                    <a:lnTo>
                      <a:pt x="2" y="102"/>
                    </a:lnTo>
                    <a:lnTo>
                      <a:pt x="0" y="101"/>
                    </a:lnTo>
                    <a:lnTo>
                      <a:pt x="0" y="9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2" y="72"/>
                    </a:lnTo>
                    <a:lnTo>
                      <a:pt x="5" y="71"/>
                    </a:lnTo>
                    <a:lnTo>
                      <a:pt x="8" y="72"/>
                    </a:lnTo>
                    <a:lnTo>
                      <a:pt x="9" y="74"/>
                    </a:lnTo>
                    <a:lnTo>
                      <a:pt x="10" y="76"/>
                    </a:lnTo>
                    <a:lnTo>
                      <a:pt x="10" y="85"/>
                    </a:lnTo>
                    <a:lnTo>
                      <a:pt x="37" y="58"/>
                    </a:lnTo>
                    <a:lnTo>
                      <a:pt x="37" y="58"/>
                    </a:lnTo>
                    <a:lnTo>
                      <a:pt x="39" y="58"/>
                    </a:lnTo>
                    <a:lnTo>
                      <a:pt x="40" y="57"/>
                    </a:lnTo>
                    <a:close/>
                    <a:moveTo>
                      <a:pt x="77" y="0"/>
                    </a:moveTo>
                    <a:lnTo>
                      <a:pt x="98" y="0"/>
                    </a:lnTo>
                    <a:lnTo>
                      <a:pt x="101" y="0"/>
                    </a:lnTo>
                    <a:lnTo>
                      <a:pt x="103" y="3"/>
                    </a:lnTo>
                    <a:lnTo>
                      <a:pt x="103" y="5"/>
                    </a:lnTo>
                    <a:lnTo>
                      <a:pt x="103" y="26"/>
                    </a:lnTo>
                    <a:lnTo>
                      <a:pt x="103" y="29"/>
                    </a:lnTo>
                    <a:lnTo>
                      <a:pt x="101" y="32"/>
                    </a:lnTo>
                    <a:lnTo>
                      <a:pt x="98" y="32"/>
                    </a:lnTo>
                    <a:lnTo>
                      <a:pt x="95" y="32"/>
                    </a:lnTo>
                    <a:lnTo>
                      <a:pt x="93" y="29"/>
                    </a:lnTo>
                    <a:lnTo>
                      <a:pt x="93" y="26"/>
                    </a:lnTo>
                    <a:lnTo>
                      <a:pt x="93" y="17"/>
                    </a:lnTo>
                    <a:lnTo>
                      <a:pt x="67" y="45"/>
                    </a:lnTo>
                    <a:lnTo>
                      <a:pt x="67" y="45"/>
                    </a:lnTo>
                    <a:lnTo>
                      <a:pt x="64" y="46"/>
                    </a:lnTo>
                    <a:lnTo>
                      <a:pt x="63" y="46"/>
                    </a:lnTo>
                    <a:lnTo>
                      <a:pt x="60" y="45"/>
                    </a:lnTo>
                    <a:lnTo>
                      <a:pt x="57" y="43"/>
                    </a:lnTo>
                    <a:lnTo>
                      <a:pt x="57" y="41"/>
                    </a:lnTo>
                    <a:lnTo>
                      <a:pt x="57" y="38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85" y="11"/>
                    </a:lnTo>
                    <a:lnTo>
                      <a:pt x="77" y="11"/>
                    </a:lnTo>
                    <a:lnTo>
                      <a:pt x="74" y="9"/>
                    </a:lnTo>
                    <a:lnTo>
                      <a:pt x="72" y="8"/>
                    </a:lnTo>
                    <a:lnTo>
                      <a:pt x="72" y="5"/>
                    </a:lnTo>
                    <a:lnTo>
                      <a:pt x="72" y="3"/>
                    </a:lnTo>
                    <a:lnTo>
                      <a:pt x="74" y="0"/>
                    </a:lnTo>
                    <a:lnTo>
                      <a:pt x="77" y="0"/>
                    </a:lnTo>
                    <a:close/>
                    <a:moveTo>
                      <a:pt x="5" y="0"/>
                    </a:moveTo>
                    <a:lnTo>
                      <a:pt x="26" y="0"/>
                    </a:lnTo>
                    <a:lnTo>
                      <a:pt x="29" y="0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31" y="8"/>
                    </a:lnTo>
                    <a:lnTo>
                      <a:pt x="29" y="9"/>
                    </a:lnTo>
                    <a:lnTo>
                      <a:pt x="26" y="11"/>
                    </a:lnTo>
                    <a:lnTo>
                      <a:pt x="18" y="11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6" y="38"/>
                    </a:lnTo>
                    <a:lnTo>
                      <a:pt x="46" y="41"/>
                    </a:lnTo>
                    <a:lnTo>
                      <a:pt x="46" y="43"/>
                    </a:lnTo>
                    <a:lnTo>
                      <a:pt x="43" y="45"/>
                    </a:lnTo>
                    <a:lnTo>
                      <a:pt x="40" y="46"/>
                    </a:lnTo>
                    <a:lnTo>
                      <a:pt x="39" y="46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10" y="17"/>
                    </a:lnTo>
                    <a:lnTo>
                      <a:pt x="10" y="26"/>
                    </a:lnTo>
                    <a:lnTo>
                      <a:pt x="9" y="29"/>
                    </a:lnTo>
                    <a:lnTo>
                      <a:pt x="8" y="32"/>
                    </a:lnTo>
                    <a:lnTo>
                      <a:pt x="5" y="32"/>
                    </a:lnTo>
                    <a:lnTo>
                      <a:pt x="2" y="32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009452" y="1179564"/>
            <a:ext cx="3086780" cy="5653573"/>
            <a:chOff x="6009452" y="1179564"/>
            <a:chExt cx="3086780" cy="5653573"/>
          </a:xfrm>
        </p:grpSpPr>
        <p:sp>
          <p:nvSpPr>
            <p:cNvPr id="49" name="燕尾形 48"/>
            <p:cNvSpPr/>
            <p:nvPr/>
          </p:nvSpPr>
          <p:spPr>
            <a:xfrm>
              <a:off x="6045541" y="1179564"/>
              <a:ext cx="3050691" cy="569211"/>
            </a:xfrm>
            <a:prstGeom prst="chevron">
              <a:avLst/>
            </a:prstGeom>
            <a:solidFill>
              <a:srgbClr val="22A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Software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直角三角形 66"/>
            <p:cNvSpPr/>
            <p:nvPr/>
          </p:nvSpPr>
          <p:spPr>
            <a:xfrm flipV="1">
              <a:off x="6312883" y="1757233"/>
              <a:ext cx="1879136" cy="143501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6063179" y="1748083"/>
              <a:ext cx="2768194" cy="4841901"/>
            </a:xfrm>
            <a:prstGeom prst="rect">
              <a:avLst/>
            </a:prstGeom>
            <a:solidFill>
              <a:srgbClr val="D5D5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直角三角形 73"/>
            <p:cNvSpPr/>
            <p:nvPr/>
          </p:nvSpPr>
          <p:spPr>
            <a:xfrm flipV="1">
              <a:off x="6297405" y="1732305"/>
              <a:ext cx="1879136" cy="143501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/>
            <a:srcRect l="3881"/>
            <a:stretch/>
          </p:blipFill>
          <p:spPr>
            <a:xfrm>
              <a:off x="6680578" y="2469253"/>
              <a:ext cx="1446533" cy="142875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7190384" y="6202712"/>
              <a:ext cx="659286" cy="630425"/>
              <a:chOff x="6497229" y="5113294"/>
              <a:chExt cx="972000" cy="972000"/>
            </a:xfrm>
          </p:grpSpPr>
          <p:sp>
            <p:nvSpPr>
              <p:cNvPr id="53" name="椭圆 52"/>
              <p:cNvSpPr>
                <a:spLocks noChangeAspect="1"/>
              </p:cNvSpPr>
              <p:nvPr/>
            </p:nvSpPr>
            <p:spPr>
              <a:xfrm>
                <a:off x="6497229" y="5113294"/>
                <a:ext cx="972000" cy="972000"/>
              </a:xfrm>
              <a:prstGeom prst="ellipse">
                <a:avLst/>
              </a:prstGeom>
              <a:solidFill>
                <a:srgbClr val="22A11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4" name="Freeform 363"/>
              <p:cNvSpPr>
                <a:spLocks noChangeAspect="1" noEditPoints="1"/>
              </p:cNvSpPr>
              <p:nvPr/>
            </p:nvSpPr>
            <p:spPr bwMode="auto">
              <a:xfrm>
                <a:off x="6767229" y="5383294"/>
                <a:ext cx="432000" cy="432000"/>
              </a:xfrm>
              <a:custGeom>
                <a:avLst/>
                <a:gdLst>
                  <a:gd name="T0" fmla="*/ 84 w 104"/>
                  <a:gd name="T1" fmla="*/ 57 h 104"/>
                  <a:gd name="T2" fmla="*/ 89 w 104"/>
                  <a:gd name="T3" fmla="*/ 59 h 104"/>
                  <a:gd name="T4" fmla="*/ 89 w 104"/>
                  <a:gd name="T5" fmla="*/ 64 h 104"/>
                  <a:gd name="T6" fmla="*/ 84 w 104"/>
                  <a:gd name="T7" fmla="*/ 67 h 104"/>
                  <a:gd name="T8" fmla="*/ 102 w 104"/>
                  <a:gd name="T9" fmla="*/ 95 h 104"/>
                  <a:gd name="T10" fmla="*/ 104 w 104"/>
                  <a:gd name="T11" fmla="*/ 96 h 104"/>
                  <a:gd name="T12" fmla="*/ 104 w 104"/>
                  <a:gd name="T13" fmla="*/ 101 h 104"/>
                  <a:gd name="T14" fmla="*/ 98 w 104"/>
                  <a:gd name="T15" fmla="*/ 104 h 104"/>
                  <a:gd name="T16" fmla="*/ 94 w 104"/>
                  <a:gd name="T17" fmla="*/ 102 h 104"/>
                  <a:gd name="T18" fmla="*/ 68 w 104"/>
                  <a:gd name="T19" fmla="*/ 75 h 104"/>
                  <a:gd name="T20" fmla="*/ 67 w 104"/>
                  <a:gd name="T21" fmla="*/ 87 h 104"/>
                  <a:gd name="T22" fmla="*/ 63 w 104"/>
                  <a:gd name="T23" fmla="*/ 89 h 104"/>
                  <a:gd name="T24" fmla="*/ 58 w 104"/>
                  <a:gd name="T25" fmla="*/ 87 h 104"/>
                  <a:gd name="T26" fmla="*/ 58 w 104"/>
                  <a:gd name="T27" fmla="*/ 62 h 104"/>
                  <a:gd name="T28" fmla="*/ 60 w 104"/>
                  <a:gd name="T29" fmla="*/ 58 h 104"/>
                  <a:gd name="T30" fmla="*/ 20 w 104"/>
                  <a:gd name="T31" fmla="*/ 57 h 104"/>
                  <a:gd name="T32" fmla="*/ 43 w 104"/>
                  <a:gd name="T33" fmla="*/ 58 h 104"/>
                  <a:gd name="T34" fmla="*/ 46 w 104"/>
                  <a:gd name="T35" fmla="*/ 62 h 104"/>
                  <a:gd name="T36" fmla="*/ 46 w 104"/>
                  <a:gd name="T37" fmla="*/ 87 h 104"/>
                  <a:gd name="T38" fmla="*/ 41 w 104"/>
                  <a:gd name="T39" fmla="*/ 89 h 104"/>
                  <a:gd name="T40" fmla="*/ 37 w 104"/>
                  <a:gd name="T41" fmla="*/ 87 h 104"/>
                  <a:gd name="T42" fmla="*/ 36 w 104"/>
                  <a:gd name="T43" fmla="*/ 75 h 104"/>
                  <a:gd name="T44" fmla="*/ 9 w 104"/>
                  <a:gd name="T45" fmla="*/ 102 h 104"/>
                  <a:gd name="T46" fmla="*/ 5 w 104"/>
                  <a:gd name="T47" fmla="*/ 104 h 104"/>
                  <a:gd name="T48" fmla="*/ 0 w 104"/>
                  <a:gd name="T49" fmla="*/ 101 h 104"/>
                  <a:gd name="T50" fmla="*/ 0 w 104"/>
                  <a:gd name="T51" fmla="*/ 96 h 104"/>
                  <a:gd name="T52" fmla="*/ 1 w 104"/>
                  <a:gd name="T53" fmla="*/ 95 h 104"/>
                  <a:gd name="T54" fmla="*/ 20 w 104"/>
                  <a:gd name="T55" fmla="*/ 67 h 104"/>
                  <a:gd name="T56" fmla="*/ 15 w 104"/>
                  <a:gd name="T57" fmla="*/ 64 h 104"/>
                  <a:gd name="T58" fmla="*/ 15 w 104"/>
                  <a:gd name="T59" fmla="*/ 59 h 104"/>
                  <a:gd name="T60" fmla="*/ 20 w 104"/>
                  <a:gd name="T61" fmla="*/ 57 h 104"/>
                  <a:gd name="T62" fmla="*/ 101 w 104"/>
                  <a:gd name="T63" fmla="*/ 0 h 104"/>
                  <a:gd name="T64" fmla="*/ 104 w 104"/>
                  <a:gd name="T65" fmla="*/ 5 h 104"/>
                  <a:gd name="T66" fmla="*/ 102 w 104"/>
                  <a:gd name="T67" fmla="*/ 8 h 104"/>
                  <a:gd name="T68" fmla="*/ 76 w 104"/>
                  <a:gd name="T69" fmla="*/ 36 h 104"/>
                  <a:gd name="T70" fmla="*/ 87 w 104"/>
                  <a:gd name="T71" fmla="*/ 36 h 104"/>
                  <a:gd name="T72" fmla="*/ 89 w 104"/>
                  <a:gd name="T73" fmla="*/ 41 h 104"/>
                  <a:gd name="T74" fmla="*/ 87 w 104"/>
                  <a:gd name="T75" fmla="*/ 45 h 104"/>
                  <a:gd name="T76" fmla="*/ 63 w 104"/>
                  <a:gd name="T77" fmla="*/ 46 h 104"/>
                  <a:gd name="T78" fmla="*/ 58 w 104"/>
                  <a:gd name="T79" fmla="*/ 43 h 104"/>
                  <a:gd name="T80" fmla="*/ 58 w 104"/>
                  <a:gd name="T81" fmla="*/ 20 h 104"/>
                  <a:gd name="T82" fmla="*/ 60 w 104"/>
                  <a:gd name="T83" fmla="*/ 15 h 104"/>
                  <a:gd name="T84" fmla="*/ 66 w 104"/>
                  <a:gd name="T85" fmla="*/ 15 h 104"/>
                  <a:gd name="T86" fmla="*/ 68 w 104"/>
                  <a:gd name="T87" fmla="*/ 20 h 104"/>
                  <a:gd name="T88" fmla="*/ 94 w 104"/>
                  <a:gd name="T89" fmla="*/ 2 h 104"/>
                  <a:gd name="T90" fmla="*/ 96 w 104"/>
                  <a:gd name="T91" fmla="*/ 0 h 104"/>
                  <a:gd name="T92" fmla="*/ 5 w 104"/>
                  <a:gd name="T93" fmla="*/ 0 h 104"/>
                  <a:gd name="T94" fmla="*/ 9 w 104"/>
                  <a:gd name="T95" fmla="*/ 2 h 104"/>
                  <a:gd name="T96" fmla="*/ 36 w 104"/>
                  <a:gd name="T97" fmla="*/ 28 h 104"/>
                  <a:gd name="T98" fmla="*/ 37 w 104"/>
                  <a:gd name="T99" fmla="*/ 16 h 104"/>
                  <a:gd name="T100" fmla="*/ 41 w 104"/>
                  <a:gd name="T101" fmla="*/ 13 h 104"/>
                  <a:gd name="T102" fmla="*/ 46 w 104"/>
                  <a:gd name="T103" fmla="*/ 16 h 104"/>
                  <a:gd name="T104" fmla="*/ 46 w 104"/>
                  <a:gd name="T105" fmla="*/ 41 h 104"/>
                  <a:gd name="T106" fmla="*/ 43 w 104"/>
                  <a:gd name="T107" fmla="*/ 45 h 104"/>
                  <a:gd name="T108" fmla="*/ 20 w 104"/>
                  <a:gd name="T109" fmla="*/ 46 h 104"/>
                  <a:gd name="T110" fmla="*/ 15 w 104"/>
                  <a:gd name="T111" fmla="*/ 43 h 104"/>
                  <a:gd name="T112" fmla="*/ 15 w 104"/>
                  <a:gd name="T113" fmla="*/ 38 h 104"/>
                  <a:gd name="T114" fmla="*/ 20 w 104"/>
                  <a:gd name="T115" fmla="*/ 36 h 104"/>
                  <a:gd name="T116" fmla="*/ 1 w 104"/>
                  <a:gd name="T117" fmla="*/ 8 h 104"/>
                  <a:gd name="T118" fmla="*/ 0 w 104"/>
                  <a:gd name="T119" fmla="*/ 7 h 104"/>
                  <a:gd name="T120" fmla="*/ 0 w 104"/>
                  <a:gd name="T121" fmla="*/ 3 h 104"/>
                  <a:gd name="T122" fmla="*/ 5 w 104"/>
                  <a:gd name="T12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104">
                    <a:moveTo>
                      <a:pt x="63" y="57"/>
                    </a:moveTo>
                    <a:lnTo>
                      <a:pt x="84" y="57"/>
                    </a:lnTo>
                    <a:lnTo>
                      <a:pt x="87" y="58"/>
                    </a:lnTo>
                    <a:lnTo>
                      <a:pt x="89" y="59"/>
                    </a:lnTo>
                    <a:lnTo>
                      <a:pt x="89" y="62"/>
                    </a:lnTo>
                    <a:lnTo>
                      <a:pt x="89" y="64"/>
                    </a:lnTo>
                    <a:lnTo>
                      <a:pt x="87" y="67"/>
                    </a:lnTo>
                    <a:lnTo>
                      <a:pt x="84" y="67"/>
                    </a:lnTo>
                    <a:lnTo>
                      <a:pt x="76" y="67"/>
                    </a:lnTo>
                    <a:lnTo>
                      <a:pt x="102" y="95"/>
                    </a:lnTo>
                    <a:lnTo>
                      <a:pt x="102" y="95"/>
                    </a:lnTo>
                    <a:lnTo>
                      <a:pt x="104" y="96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1" y="102"/>
                    </a:lnTo>
                    <a:lnTo>
                      <a:pt x="98" y="104"/>
                    </a:lnTo>
                    <a:lnTo>
                      <a:pt x="96" y="102"/>
                    </a:lnTo>
                    <a:lnTo>
                      <a:pt x="94" y="102"/>
                    </a:lnTo>
                    <a:lnTo>
                      <a:pt x="94" y="102"/>
                    </a:lnTo>
                    <a:lnTo>
                      <a:pt x="68" y="75"/>
                    </a:lnTo>
                    <a:lnTo>
                      <a:pt x="68" y="84"/>
                    </a:lnTo>
                    <a:lnTo>
                      <a:pt x="67" y="87"/>
                    </a:lnTo>
                    <a:lnTo>
                      <a:pt x="66" y="88"/>
                    </a:lnTo>
                    <a:lnTo>
                      <a:pt x="63" y="89"/>
                    </a:lnTo>
                    <a:lnTo>
                      <a:pt x="60" y="88"/>
                    </a:lnTo>
                    <a:lnTo>
                      <a:pt x="58" y="87"/>
                    </a:lnTo>
                    <a:lnTo>
                      <a:pt x="58" y="84"/>
                    </a:lnTo>
                    <a:lnTo>
                      <a:pt x="58" y="62"/>
                    </a:lnTo>
                    <a:lnTo>
                      <a:pt x="58" y="59"/>
                    </a:lnTo>
                    <a:lnTo>
                      <a:pt x="60" y="58"/>
                    </a:lnTo>
                    <a:lnTo>
                      <a:pt x="63" y="57"/>
                    </a:lnTo>
                    <a:close/>
                    <a:moveTo>
                      <a:pt x="20" y="57"/>
                    </a:moveTo>
                    <a:lnTo>
                      <a:pt x="41" y="57"/>
                    </a:lnTo>
                    <a:lnTo>
                      <a:pt x="43" y="58"/>
                    </a:lnTo>
                    <a:lnTo>
                      <a:pt x="46" y="59"/>
                    </a:lnTo>
                    <a:lnTo>
                      <a:pt x="46" y="62"/>
                    </a:lnTo>
                    <a:lnTo>
                      <a:pt x="46" y="84"/>
                    </a:lnTo>
                    <a:lnTo>
                      <a:pt x="46" y="87"/>
                    </a:lnTo>
                    <a:lnTo>
                      <a:pt x="43" y="88"/>
                    </a:lnTo>
                    <a:lnTo>
                      <a:pt x="41" y="89"/>
                    </a:lnTo>
                    <a:lnTo>
                      <a:pt x="38" y="88"/>
                    </a:lnTo>
                    <a:lnTo>
                      <a:pt x="37" y="87"/>
                    </a:lnTo>
                    <a:lnTo>
                      <a:pt x="36" y="84"/>
                    </a:lnTo>
                    <a:lnTo>
                      <a:pt x="36" y="75"/>
                    </a:lnTo>
                    <a:lnTo>
                      <a:pt x="9" y="102"/>
                    </a:lnTo>
                    <a:lnTo>
                      <a:pt x="9" y="102"/>
                    </a:lnTo>
                    <a:lnTo>
                      <a:pt x="8" y="102"/>
                    </a:lnTo>
                    <a:lnTo>
                      <a:pt x="5" y="104"/>
                    </a:lnTo>
                    <a:lnTo>
                      <a:pt x="3" y="102"/>
                    </a:lnTo>
                    <a:lnTo>
                      <a:pt x="0" y="101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1" y="95"/>
                    </a:lnTo>
                    <a:lnTo>
                      <a:pt x="1" y="95"/>
                    </a:lnTo>
                    <a:lnTo>
                      <a:pt x="28" y="67"/>
                    </a:lnTo>
                    <a:lnTo>
                      <a:pt x="20" y="67"/>
                    </a:lnTo>
                    <a:lnTo>
                      <a:pt x="17" y="67"/>
                    </a:lnTo>
                    <a:lnTo>
                      <a:pt x="15" y="64"/>
                    </a:lnTo>
                    <a:lnTo>
                      <a:pt x="15" y="62"/>
                    </a:lnTo>
                    <a:lnTo>
                      <a:pt x="15" y="59"/>
                    </a:lnTo>
                    <a:lnTo>
                      <a:pt x="17" y="58"/>
                    </a:lnTo>
                    <a:lnTo>
                      <a:pt x="20" y="57"/>
                    </a:lnTo>
                    <a:close/>
                    <a:moveTo>
                      <a:pt x="98" y="0"/>
                    </a:moveTo>
                    <a:lnTo>
                      <a:pt x="101" y="0"/>
                    </a:lnTo>
                    <a:lnTo>
                      <a:pt x="104" y="3"/>
                    </a:lnTo>
                    <a:lnTo>
                      <a:pt x="104" y="5"/>
                    </a:lnTo>
                    <a:lnTo>
                      <a:pt x="104" y="7"/>
                    </a:lnTo>
                    <a:lnTo>
                      <a:pt x="102" y="8"/>
                    </a:lnTo>
                    <a:lnTo>
                      <a:pt x="102" y="8"/>
                    </a:lnTo>
                    <a:lnTo>
                      <a:pt x="76" y="36"/>
                    </a:lnTo>
                    <a:lnTo>
                      <a:pt x="84" y="36"/>
                    </a:lnTo>
                    <a:lnTo>
                      <a:pt x="87" y="36"/>
                    </a:lnTo>
                    <a:lnTo>
                      <a:pt x="89" y="38"/>
                    </a:lnTo>
                    <a:lnTo>
                      <a:pt x="89" y="41"/>
                    </a:lnTo>
                    <a:lnTo>
                      <a:pt x="89" y="43"/>
                    </a:lnTo>
                    <a:lnTo>
                      <a:pt x="87" y="45"/>
                    </a:lnTo>
                    <a:lnTo>
                      <a:pt x="84" y="46"/>
                    </a:lnTo>
                    <a:lnTo>
                      <a:pt x="63" y="46"/>
                    </a:lnTo>
                    <a:lnTo>
                      <a:pt x="60" y="45"/>
                    </a:lnTo>
                    <a:lnTo>
                      <a:pt x="58" y="43"/>
                    </a:lnTo>
                    <a:lnTo>
                      <a:pt x="58" y="41"/>
                    </a:lnTo>
                    <a:lnTo>
                      <a:pt x="58" y="20"/>
                    </a:lnTo>
                    <a:lnTo>
                      <a:pt x="58" y="16"/>
                    </a:lnTo>
                    <a:lnTo>
                      <a:pt x="60" y="15"/>
                    </a:lnTo>
                    <a:lnTo>
                      <a:pt x="63" y="13"/>
                    </a:lnTo>
                    <a:lnTo>
                      <a:pt x="66" y="15"/>
                    </a:lnTo>
                    <a:lnTo>
                      <a:pt x="67" y="16"/>
                    </a:lnTo>
                    <a:lnTo>
                      <a:pt x="68" y="20"/>
                    </a:lnTo>
                    <a:lnTo>
                      <a:pt x="6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6" y="0"/>
                    </a:lnTo>
                    <a:lnTo>
                      <a:pt x="98" y="0"/>
                    </a:lnTo>
                    <a:close/>
                    <a:moveTo>
                      <a:pt x="5" y="0"/>
                    </a:moveTo>
                    <a:lnTo>
                      <a:pt x="8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36" y="28"/>
                    </a:lnTo>
                    <a:lnTo>
                      <a:pt x="36" y="20"/>
                    </a:lnTo>
                    <a:lnTo>
                      <a:pt x="37" y="16"/>
                    </a:lnTo>
                    <a:lnTo>
                      <a:pt x="38" y="15"/>
                    </a:lnTo>
                    <a:lnTo>
                      <a:pt x="41" y="13"/>
                    </a:lnTo>
                    <a:lnTo>
                      <a:pt x="43" y="15"/>
                    </a:lnTo>
                    <a:lnTo>
                      <a:pt x="46" y="16"/>
                    </a:lnTo>
                    <a:lnTo>
                      <a:pt x="46" y="20"/>
                    </a:lnTo>
                    <a:lnTo>
                      <a:pt x="46" y="41"/>
                    </a:lnTo>
                    <a:lnTo>
                      <a:pt x="46" y="43"/>
                    </a:lnTo>
                    <a:lnTo>
                      <a:pt x="43" y="45"/>
                    </a:lnTo>
                    <a:lnTo>
                      <a:pt x="41" y="46"/>
                    </a:lnTo>
                    <a:lnTo>
                      <a:pt x="20" y="46"/>
                    </a:lnTo>
                    <a:lnTo>
                      <a:pt x="17" y="45"/>
                    </a:lnTo>
                    <a:lnTo>
                      <a:pt x="15" y="43"/>
                    </a:lnTo>
                    <a:lnTo>
                      <a:pt x="15" y="41"/>
                    </a:lnTo>
                    <a:lnTo>
                      <a:pt x="15" y="38"/>
                    </a:lnTo>
                    <a:lnTo>
                      <a:pt x="17" y="36"/>
                    </a:lnTo>
                    <a:lnTo>
                      <a:pt x="20" y="36"/>
                    </a:lnTo>
                    <a:lnTo>
                      <a:pt x="28" y="36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文本框 8"/>
            <p:cNvSpPr txBox="1"/>
            <p:nvPr/>
          </p:nvSpPr>
          <p:spPr>
            <a:xfrm>
              <a:off x="6009452" y="1935370"/>
              <a:ext cx="2821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EPCglobal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LLRP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486" y="4329075"/>
              <a:ext cx="1446533" cy="1805602"/>
            </a:xfrm>
            <a:prstGeom prst="rect">
              <a:avLst/>
            </a:prstGeom>
          </p:spPr>
        </p:pic>
        <p:sp>
          <p:nvSpPr>
            <p:cNvPr id="40" name="文本框 8"/>
            <p:cNvSpPr txBox="1"/>
            <p:nvPr/>
          </p:nvSpPr>
          <p:spPr>
            <a:xfrm>
              <a:off x="6028178" y="3927751"/>
              <a:ext cx="2821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Java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6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1957387" y="721382"/>
            <a:ext cx="5324343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153170" y="94101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962A9"/>
                </a:solidFill>
              </a:rPr>
              <a:t>Experiment Setup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787"/>
            <a:ext cx="5796023" cy="32609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11" y="3900862"/>
            <a:ext cx="6351933" cy="2957138"/>
          </a:xfrm>
          <a:prstGeom prst="rect">
            <a:avLst/>
          </a:prstGeom>
        </p:spPr>
      </p:pic>
      <p:sp>
        <p:nvSpPr>
          <p:cNvPr id="8" name="内容占位符 3"/>
          <p:cNvSpPr txBox="1">
            <a:spLocks/>
          </p:cNvSpPr>
          <p:nvPr/>
        </p:nvSpPr>
        <p:spPr>
          <a:xfrm>
            <a:off x="5212660" y="1437094"/>
            <a:ext cx="3931340" cy="139796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en-US" altLang="zh-CN" b="1" kern="0" dirty="0">
                <a:solidFill>
                  <a:schemeClr val="bg1"/>
                </a:solidFill>
                <a:latin typeface="Calibri" panose="020F0502020204030204" pitchFamily="34" charset="0"/>
              </a:rPr>
              <a:t>plastic </a:t>
            </a:r>
            <a:r>
              <a:rPr lang="en-US" altLang="zh-CN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box is used </a:t>
            </a:r>
            <a:r>
              <a:rPr lang="en-US" altLang="zh-CN" b="1" kern="0" dirty="0">
                <a:solidFill>
                  <a:schemeClr val="bg1"/>
                </a:solidFill>
                <a:latin typeface="Calibri" panose="020F0502020204030204" pitchFamily="34" charset="0"/>
              </a:rPr>
              <a:t>to maintain the geometric </a:t>
            </a:r>
            <a:r>
              <a:rPr lang="en-US" altLang="zh-CN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relationships.</a:t>
            </a:r>
            <a:endParaRPr lang="en-US" altLang="zh-CN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内容占位符 3"/>
          <p:cNvSpPr txBox="1">
            <a:spLocks/>
          </p:cNvSpPr>
          <p:nvPr/>
        </p:nvSpPr>
        <p:spPr>
          <a:xfrm>
            <a:off x="1" y="4607396"/>
            <a:ext cx="3486149" cy="131441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CN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High-gain</a:t>
            </a:r>
            <a:r>
              <a:rPr lang="zh-CN" altLang="en-US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CN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directional antenna.</a:t>
            </a:r>
            <a:endParaRPr lang="en-US" altLang="zh-CN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8" y="2696178"/>
            <a:ext cx="2841906" cy="16141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381" y="2694593"/>
            <a:ext cx="2957447" cy="16141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268" y="2626153"/>
            <a:ext cx="2937953" cy="168414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058870" y="155726"/>
            <a:ext cx="5259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Diversity Elimination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标注 3"/>
          <p:cNvSpPr/>
          <p:nvPr/>
        </p:nvSpPr>
        <p:spPr>
          <a:xfrm>
            <a:off x="357607" y="1875142"/>
            <a:ext cx="2487792" cy="687241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latin typeface="Calibri" panose="020F0502020204030204" pitchFamily="34" charset="0"/>
              </a:rPr>
              <a:t>Reflection-free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366984" y="1851149"/>
            <a:ext cx="2499803" cy="687241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libri" panose="020F0502020204030204" pitchFamily="34" charset="0"/>
              </a:rPr>
              <a:t>With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reflection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6279102" y="1651163"/>
            <a:ext cx="2780283" cy="893574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latin typeface="Calibri" panose="020F0502020204030204" pitchFamily="34" charset="0"/>
              </a:rPr>
              <a:t>Separated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reflection</a:t>
            </a:r>
            <a:endParaRPr lang="zh-CN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85614" y="5029200"/>
            <a:ext cx="7943431" cy="108908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8600"/>
            <a:r>
              <a:rPr lang="en-US" altLang="zh-CN" sz="2800" b="1" kern="0" dirty="0" err="1"/>
              <a:t>Tardar</a:t>
            </a:r>
            <a:r>
              <a:rPr lang="en-US" altLang="zh-CN" sz="2800" b="1" kern="0" dirty="0"/>
              <a:t> well eliminates the impacts from the unknown </a:t>
            </a:r>
            <a:r>
              <a:rPr lang="en-US" altLang="zh-CN" sz="2800" b="1" kern="0" dirty="0" smtClean="0"/>
              <a:t>hardware</a:t>
            </a:r>
            <a:r>
              <a:rPr lang="zh-CN" altLang="en-US" sz="2800" b="1" kern="0" dirty="0" smtClean="0"/>
              <a:t> </a:t>
            </a:r>
            <a:r>
              <a:rPr lang="en-US" altLang="zh-CN" sz="2800" b="1" kern="0" dirty="0" smtClean="0"/>
              <a:t>diversities</a:t>
            </a:r>
            <a:r>
              <a:rPr lang="en-US" altLang="zh-CN" sz="2800" b="1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899276" y="112133"/>
            <a:ext cx="5578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Reflection Acquisition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1" y="1121662"/>
            <a:ext cx="6657378" cy="4427558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374987" y="5491085"/>
            <a:ext cx="8627540" cy="1182806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540" tIns="0" rIns="100540" bIns="0" anchor="ctr" anchorCtr="0"/>
          <a:lstStyle>
            <a:defPPr>
              <a:defRPr lang="en-US"/>
            </a:defPPr>
            <a:lvl1pPr marL="231775" algn="ctr" defTabSz="457200">
              <a:defRPr sz="3000">
                <a:solidFill>
                  <a:schemeClr val="bg1"/>
                </a:solidFill>
                <a:latin typeface="Calibri" pitchFamily="34" charset="0"/>
                <a:ea typeface="Batang" pitchFamily="18" charset="-127"/>
                <a:cs typeface="Calibri" pitchFamily="34" charset="0"/>
              </a:defRPr>
            </a:lvl1pPr>
            <a:lvl2pPr defTabSz="457200">
              <a:defRPr>
                <a:solidFill>
                  <a:schemeClr val="tx1"/>
                </a:solidFill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lvl="8" algn="ctr" defTabSz="457200">
              <a:spcBef>
                <a:spcPct val="50000"/>
              </a:spcBef>
              <a:buFont typeface="Arial" pitchFamily="34" charset="0"/>
              <a:buChar char="•"/>
              <a:defRPr sz="3200" b="0" i="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8600" defTabSz="914400"/>
            <a:r>
              <a:rPr lang="en-US" altLang="zh-CN" sz="3200" b="1" kern="0" dirty="0">
                <a:ea typeface="+mn-ea"/>
                <a:cs typeface="+mn-cs"/>
              </a:rPr>
              <a:t> 0.98′′ glass, 1.5′′ wood door and 5′′ hollow</a:t>
            </a:r>
          </a:p>
        </p:txBody>
      </p:sp>
    </p:spTree>
    <p:extLst>
      <p:ext uri="{BB962C8B-B14F-4D97-AF65-F5344CB8AC3E}">
        <p14:creationId xmlns:p14="http://schemas.microsoft.com/office/powerpoint/2010/main" val="179407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490215" y="120316"/>
            <a:ext cx="4602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Building</a:t>
            </a:r>
            <a:r>
              <a:rPr lang="zh-CN" altLang="en-US" sz="40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4000" b="1" dirty="0" smtClean="0">
                <a:solidFill>
                  <a:srgbClr val="0962A9"/>
                </a:solidFill>
              </a:rPr>
              <a:t>Materials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374987" y="5224468"/>
            <a:ext cx="8627540" cy="144942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540" tIns="0" rIns="100540" bIns="0" anchor="ctr" anchorCtr="0"/>
          <a:lstStyle>
            <a:defPPr>
              <a:defRPr lang="en-US"/>
            </a:defPPr>
            <a:lvl1pPr marL="231775" algn="ctr" defTabSz="457200">
              <a:defRPr sz="3000">
                <a:solidFill>
                  <a:schemeClr val="bg1"/>
                </a:solidFill>
                <a:latin typeface="Calibri" pitchFamily="34" charset="0"/>
                <a:ea typeface="Batang" pitchFamily="18" charset="-127"/>
                <a:cs typeface="Calibri" pitchFamily="34" charset="0"/>
              </a:defRPr>
            </a:lvl1pPr>
            <a:lvl2pPr defTabSz="457200">
              <a:defRPr>
                <a:solidFill>
                  <a:schemeClr val="tx1"/>
                </a:solidFill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lvl="8" algn="ctr" defTabSz="457200">
              <a:spcBef>
                <a:spcPct val="50000"/>
              </a:spcBef>
              <a:buFont typeface="Arial" pitchFamily="34" charset="0"/>
              <a:buChar char="•"/>
              <a:defRPr sz="3200" b="0" i="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8600" defTabSz="914400"/>
            <a:r>
              <a:rPr lang="en-US" altLang="zh-CN" sz="3200" b="1" kern="0" dirty="0" smtClean="0">
                <a:ea typeface="+mn-ea"/>
                <a:cs typeface="+mn-cs"/>
              </a:rPr>
              <a:t>free </a:t>
            </a:r>
            <a:r>
              <a:rPr lang="en-US" altLang="zh-CN" sz="3200" b="1" kern="0" dirty="0">
                <a:ea typeface="+mn-ea"/>
                <a:cs typeface="+mn-cs"/>
              </a:rPr>
              <a:t>space (C1</a:t>
            </a:r>
            <a:r>
              <a:rPr lang="en-US" altLang="zh-CN" sz="3200" b="1" kern="0" dirty="0" smtClean="0">
                <a:ea typeface="+mn-ea"/>
                <a:cs typeface="+mn-cs"/>
              </a:rPr>
              <a:t>), </a:t>
            </a:r>
            <a:r>
              <a:rPr lang="en-US" altLang="zh-CN" sz="3200" b="1" kern="0" dirty="0">
                <a:ea typeface="+mn-ea"/>
                <a:cs typeface="+mn-cs"/>
              </a:rPr>
              <a:t>5′′ hollow wall (C2), 1.5′′ wood door (C3), 0.98′′ glass (C4), and 8′′ concrete (C5).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76" y="1142449"/>
            <a:ext cx="5535462" cy="38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325385" y="120316"/>
            <a:ext cx="4726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Tracking Accuracy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374987" y="5224468"/>
            <a:ext cx="8627540" cy="144942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540" tIns="0" rIns="100540" bIns="0" anchor="ctr" anchorCtr="0"/>
          <a:lstStyle>
            <a:defPPr>
              <a:defRPr lang="en-US"/>
            </a:defPPr>
            <a:lvl1pPr marL="231775" algn="ctr" defTabSz="457200">
              <a:defRPr sz="3000">
                <a:solidFill>
                  <a:schemeClr val="bg1"/>
                </a:solidFill>
                <a:latin typeface="Calibri" pitchFamily="34" charset="0"/>
                <a:ea typeface="Batang" pitchFamily="18" charset="-127"/>
                <a:cs typeface="Calibri" pitchFamily="34" charset="0"/>
              </a:defRPr>
            </a:lvl1pPr>
            <a:lvl2pPr defTabSz="457200">
              <a:defRPr>
                <a:solidFill>
                  <a:schemeClr val="tx1"/>
                </a:solidFill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lvl="8" algn="ctr" defTabSz="457200">
              <a:spcBef>
                <a:spcPct val="50000"/>
              </a:spcBef>
              <a:buFont typeface="Arial" pitchFamily="34" charset="0"/>
              <a:buChar char="•"/>
              <a:defRPr sz="3200" b="0" i="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8600" algn="l" defTabSz="914400"/>
            <a:r>
              <a:rPr lang="en-US" altLang="zh-CN" sz="2800" b="1" kern="0" dirty="0" smtClean="0">
                <a:ea typeface="+mn-ea"/>
                <a:cs typeface="+mn-cs"/>
              </a:rPr>
              <a:t>It </a:t>
            </a:r>
            <a:r>
              <a:rPr lang="en-US" altLang="zh-CN" sz="2800" b="1" kern="0" dirty="0">
                <a:ea typeface="+mn-ea"/>
                <a:cs typeface="+mn-cs"/>
              </a:rPr>
              <a:t>outperforms the existing none-UWB </a:t>
            </a:r>
            <a:r>
              <a:rPr lang="en-US" altLang="zh-CN" sz="2800" b="1" kern="0" dirty="0" smtClean="0">
                <a:ea typeface="+mn-ea"/>
                <a:cs typeface="+mn-cs"/>
              </a:rPr>
              <a:t>tracking</a:t>
            </a:r>
            <a:r>
              <a:rPr lang="zh-CN" altLang="en-US" sz="2800" b="1" kern="0" dirty="0" smtClean="0">
                <a:ea typeface="+mn-ea"/>
                <a:cs typeface="+mn-cs"/>
              </a:rPr>
              <a:t> </a:t>
            </a:r>
            <a:r>
              <a:rPr lang="en-US" altLang="zh-CN" sz="2800" b="1" kern="0" dirty="0" smtClean="0">
                <a:ea typeface="+mn-ea"/>
                <a:cs typeface="+mn-cs"/>
              </a:rPr>
              <a:t>approaches</a:t>
            </a:r>
            <a:r>
              <a:rPr lang="zh-CN" altLang="en-US" sz="2800" b="1" kern="0" dirty="0" smtClean="0">
                <a:ea typeface="+mn-ea"/>
                <a:cs typeface="+mn-cs"/>
              </a:rPr>
              <a:t> </a:t>
            </a:r>
            <a:r>
              <a:rPr lang="en-US" altLang="zh-CN" sz="2800" b="1" kern="0" dirty="0" smtClean="0">
                <a:ea typeface="+mn-ea"/>
                <a:cs typeface="+mn-cs"/>
              </a:rPr>
              <a:t>by </a:t>
            </a:r>
            <a:r>
              <a:rPr lang="en-US" altLang="zh-CN" sz="2800" b="1" kern="0" dirty="0">
                <a:ea typeface="+mn-ea"/>
                <a:cs typeface="+mn-cs"/>
              </a:rPr>
              <a:t>3×, 3.5× and 1.3× compared with NRES, </a:t>
            </a:r>
            <a:r>
              <a:rPr lang="en-US" altLang="zh-CN" sz="2800" b="1" kern="0" dirty="0" err="1">
                <a:ea typeface="+mn-ea"/>
                <a:cs typeface="+mn-cs"/>
              </a:rPr>
              <a:t>TagTrack</a:t>
            </a:r>
            <a:r>
              <a:rPr lang="en-US" altLang="zh-CN" sz="2800" b="1" kern="0" dirty="0">
                <a:ea typeface="+mn-ea"/>
                <a:cs typeface="+mn-cs"/>
              </a:rPr>
              <a:t> and </a:t>
            </a:r>
            <a:r>
              <a:rPr lang="en-US" altLang="zh-CN" sz="2800" b="1" kern="0" dirty="0" err="1" smtClean="0">
                <a:ea typeface="+mn-ea"/>
                <a:cs typeface="+mn-cs"/>
              </a:rPr>
              <a:t>Wision</a:t>
            </a:r>
            <a:r>
              <a:rPr lang="en-US" altLang="zh-CN" sz="2800" b="1" kern="0" dirty="0" smtClean="0">
                <a:ea typeface="+mn-ea"/>
                <a:cs typeface="+mn-cs"/>
              </a:rPr>
              <a:t>.</a:t>
            </a:r>
            <a:endParaRPr lang="en-US" altLang="zh-CN" sz="2800" b="1" kern="0" dirty="0"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" y="1359586"/>
            <a:ext cx="5301753" cy="36798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988649" y="1940013"/>
            <a:ext cx="3013878" cy="2451825"/>
            <a:chOff x="6305422" y="-896878"/>
            <a:chExt cx="3013878" cy="245182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图表 7"/>
                <p:cNvGraphicFramePr/>
                <p:nvPr>
                  <p:extLst>
                    <p:ext uri="{D42A27DB-BD31-4B8C-83A1-F6EECF244321}">
                      <p14:modId xmlns:p14="http://schemas.microsoft.com/office/powerpoint/2010/main" val="3223268851"/>
                    </p:ext>
                  </p:extLst>
                </p:nvPr>
              </p:nvGraphicFramePr>
              <p:xfrm>
                <a:off x="6305422" y="-896878"/>
                <a:ext cx="3013878" cy="239731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mc:Choice>
          <mc:Fallback xmlns="">
            <p:graphicFrame>
              <p:nvGraphicFramePr>
                <p:cNvPr id="8" name="图表 7"/>
                <p:cNvGraphicFramePr/>
                <p:nvPr>
                  <p:extLst>
                    <p:ext uri="{D42A27DB-BD31-4B8C-83A1-F6EECF244321}">
                      <p14:modId xmlns:p14="http://schemas.microsoft.com/office/powerpoint/2010/main" val="3223268851"/>
                    </p:ext>
                  </p:extLst>
                </p:nvPr>
              </p:nvGraphicFramePr>
              <p:xfrm>
                <a:off x="6305422" y="-896878"/>
                <a:ext cx="3013878" cy="239731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mc:Fallback>
        </mc:AlternateContent>
        <p:sp>
          <p:nvSpPr>
            <p:cNvPr id="9" name="文本框 8"/>
            <p:cNvSpPr txBox="1"/>
            <p:nvPr/>
          </p:nvSpPr>
          <p:spPr>
            <a:xfrm>
              <a:off x="7265312" y="1154837"/>
              <a:ext cx="1357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/>
                <a:t>Tardar</a:t>
              </a:r>
              <a:endParaRPr lang="zh-CN" alt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7002117" y="317278"/>
                  <a:ext cx="733567" cy="40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2117" y="317278"/>
                  <a:ext cx="733567" cy="40197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7479352" y="-330036"/>
                  <a:ext cx="9684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352" y="-330036"/>
                  <a:ext cx="968459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8162204" y="255556"/>
                  <a:ext cx="8133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dirty="0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altLang="zh-CN" sz="2400" b="1" i="0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1" i="0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204" y="255556"/>
                  <a:ext cx="813330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椭圆 12"/>
          <p:cNvSpPr/>
          <p:nvPr/>
        </p:nvSpPr>
        <p:spPr>
          <a:xfrm>
            <a:off x="4526255" y="4213282"/>
            <a:ext cx="934871" cy="5868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3" idx="7"/>
          </p:cNvCxnSpPr>
          <p:nvPr/>
        </p:nvCxnSpPr>
        <p:spPr>
          <a:xfrm flipV="1">
            <a:off x="5324217" y="3705367"/>
            <a:ext cx="626207" cy="5938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1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325385" y="120316"/>
            <a:ext cx="4743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Cost Comparisons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963362"/>
                  </p:ext>
                </p:extLst>
              </p:nvPr>
            </p:nvGraphicFramePr>
            <p:xfrm>
              <a:off x="1524000" y="1396999"/>
              <a:ext cx="6546574" cy="4653943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273287"/>
                    <a:gridCol w="3273287"/>
                  </a:tblGrid>
                  <a:tr h="11084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3200" dirty="0" smtClean="0">
                              <a:latin typeface="Calibri" panose="020F0502020204030204" pitchFamily="34" charset="0"/>
                            </a:rPr>
                            <a:t>Approaches</a:t>
                          </a:r>
                          <a:endParaRPr lang="zh-CN" altLang="en-US" sz="20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3200" dirty="0" smtClean="0">
                              <a:latin typeface="Calibri" panose="020F0502020204030204" pitchFamily="34" charset="0"/>
                            </a:rPr>
                            <a:t>US dollars</a:t>
                          </a:r>
                          <a:endParaRPr lang="zh-CN" altLang="en-US" sz="32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</a:tr>
                  <a:tr h="1108451">
                    <a:tc>
                      <a:txBody>
                        <a:bodyPr/>
                        <a:lstStyle/>
                        <a:p>
                          <a:r>
                            <a:rPr lang="en-US" altLang="zh-CN" sz="2800" dirty="0" smtClean="0">
                              <a:latin typeface="Calibri" panose="020F0502020204030204" pitchFamily="34" charset="0"/>
                            </a:rPr>
                            <a:t>Military</a:t>
                          </a:r>
                          <a:r>
                            <a:rPr lang="en-US" altLang="zh-CN" sz="2800" baseline="0" dirty="0" smtClean="0">
                              <a:latin typeface="Calibri" panose="020F0502020204030204" pitchFamily="34" charset="0"/>
                            </a:rPr>
                            <a:t> Radar</a:t>
                          </a:r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2800" i="1" dirty="0" smtClean="0">
                                    <a:latin typeface="Cambria Math" panose="02040503050406030204" pitchFamily="18" charset="0"/>
                                  </a:rPr>
                                  <m:t>80,000</m:t>
                                </m:r>
                                <m:r>
                                  <a:rPr lang="en-US" altLang="zh-CN" sz="2800" b="0" i="1" dirty="0" smtClean="0">
                                    <a:latin typeface="Cambria Math" panose="02040503050406030204" pitchFamily="18" charset="0"/>
                                  </a:rPr>
                                  <m:t>∼90,000</m:t>
                                </m:r>
                              </m:oMath>
                            </m:oMathPara>
                          </a14:m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</a:tr>
                  <a:tr h="963065">
                    <a:tc>
                      <a:txBody>
                        <a:bodyPr/>
                        <a:lstStyle/>
                        <a:p>
                          <a:r>
                            <a:rPr lang="en-US" altLang="zh-CN" sz="2800" dirty="0" err="1" smtClean="0">
                              <a:latin typeface="Calibri" panose="020F0502020204030204" pitchFamily="34" charset="0"/>
                            </a:rPr>
                            <a:t>WiFi</a:t>
                          </a:r>
                          <a:r>
                            <a:rPr lang="en-US" altLang="zh-CN" sz="2800" dirty="0" smtClean="0">
                              <a:latin typeface="Calibri" panose="020F0502020204030204" pitchFamily="34" charset="0"/>
                            </a:rPr>
                            <a:t>-based</a:t>
                          </a:r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0" i="1" dirty="0" smtClean="0"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2800" i="1" dirty="0" smtClean="0">
                                    <a:latin typeface="Cambria Math" panose="02040503050406030204" pitchFamily="18" charset="0"/>
                                  </a:rPr>
                                  <m:t>2,000</m:t>
                                </m:r>
                              </m:oMath>
                            </m:oMathPara>
                          </a14:m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</a:tr>
                  <a:tr h="848986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2800" kern="1200" dirty="0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WSN based</a:t>
                          </a:r>
                          <a:endParaRPr lang="zh-CN" altLang="en-US" sz="28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0" i="1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∼</m:t>
                                </m:r>
                                <m:r>
                                  <a:rPr lang="en-US" altLang="zh-CN" sz="2800" i="1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10,000</m:t>
                                </m:r>
                              </m:oMath>
                            </m:oMathPara>
                          </a14:m>
                          <a:endParaRPr lang="en-US" altLang="zh-CN" sz="2800" kern="1200" dirty="0" smtClean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2499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2800" kern="1200" dirty="0" err="1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Tardar</a:t>
                          </a:r>
                          <a:endParaRPr lang="zh-CN" altLang="en-US" sz="28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∼2,000</m:t>
                                </m:r>
                              </m:oMath>
                            </m:oMathPara>
                          </a14:m>
                          <a:endParaRPr lang="en-US" altLang="zh-CN" sz="2800" kern="1200" dirty="0" smtClean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963362"/>
                  </p:ext>
                </p:extLst>
              </p:nvPr>
            </p:nvGraphicFramePr>
            <p:xfrm>
              <a:off x="1524000" y="1396999"/>
              <a:ext cx="6546574" cy="4653943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273287"/>
                    <a:gridCol w="3273287"/>
                  </a:tblGrid>
                  <a:tr h="11084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3200" dirty="0" smtClean="0">
                              <a:latin typeface="Calibri" panose="020F0502020204030204" pitchFamily="34" charset="0"/>
                            </a:rPr>
                            <a:t>Approaches</a:t>
                          </a:r>
                          <a:endParaRPr lang="zh-CN" altLang="en-US" sz="20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3200" dirty="0" smtClean="0">
                              <a:latin typeface="Calibri" panose="020F0502020204030204" pitchFamily="34" charset="0"/>
                            </a:rPr>
                            <a:t>US dollars</a:t>
                          </a:r>
                          <a:endParaRPr lang="zh-CN" altLang="en-US" sz="32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</a:tr>
                  <a:tr h="1108451">
                    <a:tc>
                      <a:txBody>
                        <a:bodyPr/>
                        <a:lstStyle/>
                        <a:p>
                          <a:r>
                            <a:rPr lang="en-US" altLang="zh-CN" sz="2800" dirty="0" smtClean="0">
                              <a:latin typeface="Calibri" panose="020F0502020204030204" pitchFamily="34" charset="0"/>
                            </a:rPr>
                            <a:t>Military</a:t>
                          </a:r>
                          <a:r>
                            <a:rPr lang="en-US" altLang="zh-CN" sz="2800" baseline="0" dirty="0" smtClean="0">
                              <a:latin typeface="Calibri" panose="020F0502020204030204" pitchFamily="34" charset="0"/>
                            </a:rPr>
                            <a:t> Radar</a:t>
                          </a:r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372" t="-100549" r="-931" b="-230769"/>
                          </a:stretch>
                        </a:blipFill>
                      </a:tcPr>
                    </a:tc>
                  </a:tr>
                  <a:tr h="963065">
                    <a:tc>
                      <a:txBody>
                        <a:bodyPr/>
                        <a:lstStyle/>
                        <a:p>
                          <a:r>
                            <a:rPr lang="en-US" altLang="zh-CN" sz="2800" dirty="0" err="1" smtClean="0">
                              <a:latin typeface="Calibri" panose="020F0502020204030204" pitchFamily="34" charset="0"/>
                            </a:rPr>
                            <a:t>WiFi</a:t>
                          </a:r>
                          <a:r>
                            <a:rPr lang="en-US" altLang="zh-CN" sz="2800" dirty="0" smtClean="0">
                              <a:latin typeface="Calibri" panose="020F0502020204030204" pitchFamily="34" charset="0"/>
                            </a:rPr>
                            <a:t>-based</a:t>
                          </a:r>
                          <a:endParaRPr lang="zh-CN" alt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372" t="-231013" r="-931" b="-165823"/>
                          </a:stretch>
                        </a:blipFill>
                      </a:tcPr>
                    </a:tc>
                  </a:tr>
                  <a:tr h="848986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2800" kern="1200" dirty="0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WSN based</a:t>
                          </a:r>
                          <a:endParaRPr lang="zh-CN" altLang="en-US" sz="28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372" t="-376259" r="-931" b="-88489"/>
                          </a:stretch>
                        </a:blipFill>
                      </a:tcPr>
                    </a:tc>
                  </a:tr>
                  <a:tr h="62499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2800" kern="1200" dirty="0" err="1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+mn-cs"/>
                            </a:rPr>
                            <a:t>Tardar</a:t>
                          </a:r>
                          <a:endParaRPr lang="zh-CN" altLang="en-US" sz="28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372" t="-642718" r="-931" b="-1941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947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903523" y="991327"/>
            <a:ext cx="5324343" cy="345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85800" y="1423284"/>
            <a:ext cx="7515225" cy="4163130"/>
          </a:xfrm>
        </p:spPr>
        <p:txBody>
          <a:bodyPr>
            <a:noAutofit/>
          </a:bodyPr>
          <a:lstStyle/>
          <a:p>
            <a:endParaRPr lang="zh-CN" altLang="en-US" sz="3600" b="1" dirty="0" smtClean="0">
              <a:latin typeface="Calibri" panose="020F0502020204030204" pitchFamily="34" charset="0"/>
            </a:endParaRPr>
          </a:p>
          <a:p>
            <a:r>
              <a:rPr lang="en-US" altLang="zh-CN" sz="3600" b="1" dirty="0" smtClean="0">
                <a:latin typeface="Calibri" panose="020F0502020204030204" pitchFamily="34" charset="0"/>
              </a:rPr>
              <a:t>Direction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dependent</a:t>
            </a:r>
            <a:endParaRPr lang="zh-CN" altLang="en-US" sz="3600" b="1" dirty="0" smtClean="0">
              <a:latin typeface="Calibri" panose="020F0502020204030204" pitchFamily="34" charset="0"/>
            </a:endParaRPr>
          </a:p>
          <a:p>
            <a:endParaRPr lang="zh-CN" altLang="en-US" sz="3600" b="1" dirty="0" smtClean="0">
              <a:latin typeface="Calibri" panose="020F0502020204030204" pitchFamily="34" charset="0"/>
            </a:endParaRPr>
          </a:p>
          <a:p>
            <a:r>
              <a:rPr lang="en-US" altLang="zh-CN" sz="3600" b="1" dirty="0" smtClean="0">
                <a:latin typeface="Calibri" panose="020F0502020204030204" pitchFamily="34" charset="0"/>
              </a:rPr>
              <a:t>Learning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environment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ahead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of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smtClean="0">
                <a:latin typeface="Calibri" panose="020F0502020204030204" pitchFamily="34" charset="0"/>
              </a:rPr>
              <a:t>time</a:t>
            </a:r>
            <a:endParaRPr lang="zh-CN" altLang="en-US" sz="3600" b="1" dirty="0" smtClean="0">
              <a:latin typeface="Calibri" panose="020F0502020204030204" pitchFamily="34" charset="0"/>
            </a:endParaRPr>
          </a:p>
          <a:p>
            <a:endParaRPr lang="zh-CN" altLang="en-US" sz="3600" b="1" dirty="0" smtClean="0">
              <a:latin typeface="Calibri" panose="020F0502020204030204" pitchFamily="34" charset="0"/>
            </a:endParaRPr>
          </a:p>
          <a:p>
            <a:r>
              <a:rPr lang="en-US" altLang="zh-CN" sz="3600" b="1" dirty="0" smtClean="0">
                <a:latin typeface="Calibri" panose="020F0502020204030204" pitchFamily="34" charset="0"/>
              </a:rPr>
              <a:t>Tracking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single</a:t>
            </a:r>
            <a:r>
              <a:rPr lang="zh-CN" altLang="en-US" sz="36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600" b="1" dirty="0" smtClean="0">
                <a:latin typeface="Calibri" panose="020F0502020204030204" pitchFamily="34" charset="0"/>
              </a:rPr>
              <a:t>object</a:t>
            </a:r>
            <a:endParaRPr lang="zh-CN" altLang="en-US" sz="3600" b="1" dirty="0" smtClean="0">
              <a:latin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25418" y="243939"/>
            <a:ext cx="58785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962A9"/>
                </a:solidFill>
              </a:rPr>
              <a:t>Limitations</a:t>
            </a:r>
            <a:r>
              <a:rPr lang="zh-CN" altLang="en-US" sz="36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&amp;</a:t>
            </a:r>
            <a:r>
              <a:rPr lang="zh-CN" altLang="en-US" sz="36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Future</a:t>
            </a:r>
            <a:r>
              <a:rPr lang="zh-CN" altLang="en-US" sz="36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600" b="1" dirty="0" smtClean="0">
                <a:solidFill>
                  <a:srgbClr val="0962A9"/>
                </a:solidFill>
              </a:rPr>
              <a:t>work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903523" y="991327"/>
            <a:ext cx="5324343" cy="345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321617" y="1423283"/>
            <a:ext cx="8715177" cy="5091029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Low-cost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3200" b="1" dirty="0">
                <a:latin typeface="Calibri" panose="020F0502020204030204" pitchFamily="34" charset="0"/>
              </a:rPr>
              <a:t>solution to the through-wall tracking of moving objects, enabling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civilians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purpose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. </a:t>
            </a:r>
            <a:endParaRPr lang="en-US" altLang="zh-CN" sz="32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b="1" dirty="0">
              <a:latin typeface="Calibri" panose="020F0502020204030204" pitchFamily="34" charset="0"/>
            </a:endParaRPr>
          </a:p>
          <a:p>
            <a:r>
              <a:rPr lang="en-US" altLang="zh-CN" sz="3200" b="1" dirty="0" smtClean="0">
                <a:latin typeface="Calibri" panose="020F0502020204030204" pitchFamily="34" charset="0"/>
              </a:rPr>
              <a:t>Converting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group of tags </a:t>
            </a:r>
            <a:r>
              <a:rPr lang="en-US" altLang="zh-CN" sz="3200" b="1" dirty="0">
                <a:latin typeface="Calibri" panose="020F0502020204030204" pitchFamily="34" charset="0"/>
              </a:rPr>
              <a:t>attached on the wall into a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receiving antenna array</a:t>
            </a:r>
            <a:r>
              <a:rPr lang="en-US" altLang="zh-CN" sz="3200" b="1" dirty="0">
                <a:latin typeface="Calibri" panose="020F0502020204030204" pitchFamily="34" charset="0"/>
              </a:rPr>
              <a:t>. </a:t>
            </a:r>
            <a:endParaRPr lang="en-US" altLang="zh-CN" sz="3200" b="1" dirty="0" smtClean="0">
              <a:latin typeface="Calibri" panose="020F0502020204030204" pitchFamily="34" charset="0"/>
            </a:endParaRPr>
          </a:p>
          <a:p>
            <a:endParaRPr lang="en-US" altLang="zh-CN" b="1" dirty="0">
              <a:latin typeface="Calibri" panose="020F0502020204030204" pitchFamily="34" charset="0"/>
            </a:endParaRPr>
          </a:p>
          <a:p>
            <a:r>
              <a:rPr lang="en-US" altLang="zh-CN" b="1" dirty="0">
                <a:latin typeface="Calibri" panose="020F0502020204030204" pitchFamily="34" charset="0"/>
              </a:rPr>
              <a:t>It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</a:rPr>
              <a:t>demonstrates</a:t>
            </a:r>
            <a:r>
              <a:rPr lang="en-US" altLang="zh-CN" b="1" dirty="0">
                <a:latin typeface="Calibri" panose="020F0502020204030204" pitchFamily="34" charset="0"/>
              </a:rPr>
              <a:t> a working system implemented purely based on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</a:rPr>
              <a:t>COTS </a:t>
            </a:r>
            <a:r>
              <a:rPr lang="en-US" altLang="zh-CN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devices</a:t>
            </a:r>
            <a:r>
              <a:rPr lang="en-US" altLang="zh-CN" b="1" dirty="0" smtClean="0">
                <a:latin typeface="Calibri" panose="020F0502020204030204" pitchFamily="34" charset="0"/>
              </a:rPr>
              <a:t>.</a:t>
            </a:r>
            <a:endParaRPr lang="en-US" altLang="zh-CN" b="1" dirty="0">
              <a:latin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15592" y="243939"/>
            <a:ext cx="2698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962A9"/>
                </a:solidFill>
              </a:rPr>
              <a:t>Conclusion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31" name="矩形 30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707782" y="2270100"/>
            <a:ext cx="4472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rgbClr val="09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altLang="zh-CN" sz="6000" b="1" dirty="0">
              <a:solidFill>
                <a:srgbClr val="0962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2690049" y="3285763"/>
            <a:ext cx="4320329" cy="201240"/>
            <a:chOff x="5159" y="4406123"/>
            <a:chExt cx="3692853" cy="247650"/>
          </a:xfrm>
        </p:grpSpPr>
        <p:sp>
          <p:nvSpPr>
            <p:cNvPr id="37" name="矩形 36"/>
            <p:cNvSpPr/>
            <p:nvPr/>
          </p:nvSpPr>
          <p:spPr>
            <a:xfrm>
              <a:off x="937660" y="4406123"/>
              <a:ext cx="895350" cy="247650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1870161" y="4406123"/>
              <a:ext cx="895350" cy="247650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2802662" y="4406123"/>
              <a:ext cx="895350" cy="247650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159" y="4406123"/>
              <a:ext cx="895350" cy="247650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2596994" y="5548762"/>
            <a:ext cx="1309238" cy="1309238"/>
          </a:xfrm>
          <a:prstGeom prst="rect">
            <a:avLst/>
          </a:prstGeom>
          <a:gradFill>
            <a:gsLst>
              <a:gs pos="0">
                <a:srgbClr val="E79902"/>
              </a:gs>
              <a:gs pos="100000">
                <a:srgbClr val="C4830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906436" y="5548762"/>
            <a:ext cx="1309238" cy="1309238"/>
          </a:xfrm>
          <a:prstGeom prst="rect">
            <a:avLst/>
          </a:prstGeom>
          <a:gradFill>
            <a:gsLst>
              <a:gs pos="0">
                <a:srgbClr val="F5BE00"/>
              </a:gs>
              <a:gs pos="100000">
                <a:srgbClr val="D2A5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215878" y="5548762"/>
            <a:ext cx="1309238" cy="1309238"/>
          </a:xfrm>
          <a:prstGeom prst="rect">
            <a:avLst/>
          </a:prstGeom>
          <a:gradFill>
            <a:gsLst>
              <a:gs pos="0">
                <a:srgbClr val="AE30C3"/>
              </a:gs>
              <a:gs pos="100000">
                <a:srgbClr val="9529A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525320" y="5548762"/>
            <a:ext cx="1309238" cy="1309238"/>
          </a:xfrm>
          <a:prstGeom prst="rect">
            <a:avLst/>
          </a:prstGeom>
          <a:gradFill>
            <a:gsLst>
              <a:gs pos="0">
                <a:srgbClr val="D31C5B"/>
              </a:gs>
              <a:gs pos="100000">
                <a:srgbClr val="B4184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834762" y="5548762"/>
            <a:ext cx="1309238" cy="1309238"/>
          </a:xfrm>
          <a:prstGeom prst="rect">
            <a:avLst/>
          </a:prstGeom>
          <a:gradFill>
            <a:gsLst>
              <a:gs pos="0">
                <a:srgbClr val="CC0000"/>
              </a:gs>
              <a:gs pos="100000">
                <a:srgbClr val="9C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287552" y="5548762"/>
            <a:ext cx="1309238" cy="1309238"/>
          </a:xfrm>
          <a:prstGeom prst="rect">
            <a:avLst/>
          </a:prstGeom>
          <a:gradFill>
            <a:gsLst>
              <a:gs pos="0">
                <a:srgbClr val="A3D202"/>
              </a:gs>
              <a:gs pos="100000">
                <a:srgbClr val="86AA02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4334165" y="4698659"/>
            <a:ext cx="5075773" cy="2215991"/>
            <a:chOff x="4391976" y="4967748"/>
            <a:chExt cx="5075773" cy="2215991"/>
          </a:xfrm>
        </p:grpSpPr>
        <p:sp>
          <p:nvSpPr>
            <p:cNvPr id="45" name="TextBox 18"/>
            <p:cNvSpPr txBox="1"/>
            <p:nvPr/>
          </p:nvSpPr>
          <p:spPr>
            <a:xfrm>
              <a:off x="4391976" y="5499276"/>
              <a:ext cx="47580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hank  you </a:t>
              </a:r>
              <a:endPara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4908025" y="4967748"/>
              <a:ext cx="1241045" cy="2215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T</a:t>
              </a:r>
              <a:endParaRPr lang="zh-CN" altLang="en-US" sz="13800" dirty="0"/>
            </a:p>
          </p:txBody>
        </p:sp>
        <p:sp>
          <p:nvSpPr>
            <p:cNvPr id="47" name="TextBox 20"/>
            <p:cNvSpPr txBox="1"/>
            <p:nvPr/>
          </p:nvSpPr>
          <p:spPr>
            <a:xfrm>
              <a:off x="5699010" y="6308644"/>
              <a:ext cx="3768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9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61111E-6 1.85185E-6 L 0.00104 -0.52778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6200000">
                                      <p:cBhvr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2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0.00104 -0.52778 L 0.00347 0.1664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46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100000" fill="hold" grpId="3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5400000">
                                      <p:cBhvr>
                                        <p:cTn id="1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00034 -0.52361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6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34 -0.52361 L 0.00364 0.1652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accel="10000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5400000">
                                      <p:cBhvr>
                                        <p:cTn id="2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4.72222E-6 1.85185E-6 L -0.00156 -0.5257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62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6200000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156 -0.5257 L 0.0033 0.1657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10000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88889E-6 1.85185E-6 L 0.00122 -0.5282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641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6200000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22 -0.52824 L 0.00348 0.1650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465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ccel="10000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.55556E-7 1.85185E-6 L -0.00087 -0.5238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620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6200000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-0.00087 -0.52384 L 0.0033 0.1643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43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100000" fill="hold" grpId="3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4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1.85185E-6 L -0.00625 -0.5245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62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6200000"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0.00625 -0.52454 L 0.00382 0.1657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3451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accel="100000" fill="hold" grpId="3" nodeType="withEffect">
                                  <p:stCondLst>
                                    <p:cond delay="650"/>
                                  </p:stCondLst>
                                  <p:childTnLst>
                                    <p:animRot by="5400000">
                                      <p:cBhvr>
                                        <p:cTn id="5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4"/>
          <p:cNvGrpSpPr/>
          <p:nvPr/>
        </p:nvGrpSpPr>
        <p:grpSpPr>
          <a:xfrm>
            <a:off x="624296" y="1865624"/>
            <a:ext cx="7744430" cy="1974498"/>
            <a:chOff x="208945" y="2102202"/>
            <a:chExt cx="8761862" cy="1041048"/>
          </a:xfrm>
        </p:grpSpPr>
        <p:sp>
          <p:nvSpPr>
            <p:cNvPr id="7" name="内容占位符 3"/>
            <p:cNvSpPr txBox="1">
              <a:spLocks/>
            </p:cNvSpPr>
            <p:nvPr/>
          </p:nvSpPr>
          <p:spPr>
            <a:xfrm>
              <a:off x="440957" y="2102203"/>
              <a:ext cx="8529850" cy="1041047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altLang="zh-CN" sz="3600" b="1" kern="0" dirty="0"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08945" y="2102202"/>
              <a:ext cx="1731265" cy="1041047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/>
                <a:t>Elderly</a:t>
              </a:r>
              <a:r>
                <a:rPr lang="zh-CN" altLang="en-US" b="1" dirty="0" smtClean="0"/>
                <a:t> </a:t>
              </a:r>
              <a:r>
                <a:rPr lang="en-US" altLang="zh-CN" b="1" dirty="0" smtClean="0"/>
                <a:t>Surveillance</a:t>
              </a:r>
              <a:endParaRPr lang="zh-CN" altLang="en-US" b="1" dirty="0"/>
            </a:p>
          </p:txBody>
        </p:sp>
      </p:grpSp>
      <p:grpSp>
        <p:nvGrpSpPr>
          <p:cNvPr id="14" name="组合 24"/>
          <p:cNvGrpSpPr/>
          <p:nvPr/>
        </p:nvGrpSpPr>
        <p:grpSpPr>
          <a:xfrm>
            <a:off x="624296" y="4260785"/>
            <a:ext cx="7744430" cy="1974498"/>
            <a:chOff x="208945" y="2102202"/>
            <a:chExt cx="8761862" cy="1041048"/>
          </a:xfrm>
        </p:grpSpPr>
        <p:sp>
          <p:nvSpPr>
            <p:cNvPr id="17" name="内容占位符 3"/>
            <p:cNvSpPr txBox="1">
              <a:spLocks/>
            </p:cNvSpPr>
            <p:nvPr/>
          </p:nvSpPr>
          <p:spPr>
            <a:xfrm>
              <a:off x="440957" y="2102203"/>
              <a:ext cx="8529850" cy="1041047"/>
            </a:xfrm>
            <a:prstGeom prst="rect">
              <a:avLst/>
            </a:prstGeom>
            <a:ln w="38100">
              <a:solidFill>
                <a:schemeClr val="accent5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altLang="zh-CN" sz="3600" b="1" kern="0" dirty="0">
                <a:latin typeface="Calibri" panose="020F050202020403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08945" y="2102202"/>
              <a:ext cx="1731265" cy="1041047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Intruder</a:t>
              </a:r>
              <a:r>
                <a:rPr lang="zh-CN" altLang="en-US" sz="2000" b="1" dirty="0" smtClean="0"/>
                <a:t> </a:t>
              </a:r>
              <a:r>
                <a:rPr lang="en-US" altLang="zh-CN" sz="2000" b="1" dirty="0"/>
                <a:t>D</a:t>
              </a:r>
              <a:r>
                <a:rPr lang="en-US" altLang="zh-CN" sz="2000" b="1" dirty="0" smtClean="0"/>
                <a:t>etection</a:t>
              </a:r>
              <a:endParaRPr lang="zh-CN" altLang="en-US" sz="2000" b="1" dirty="0" smtClean="0"/>
            </a:p>
          </p:txBody>
        </p:sp>
      </p:grpSp>
      <p:sp>
        <p:nvSpPr>
          <p:cNvPr id="21" name="矩形 20"/>
          <p:cNvSpPr/>
          <p:nvPr/>
        </p:nvSpPr>
        <p:spPr>
          <a:xfrm>
            <a:off x="3175477" y="455459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直接连接符 95"/>
          <p:cNvCxnSpPr/>
          <p:nvPr/>
        </p:nvCxnSpPr>
        <p:spPr>
          <a:xfrm>
            <a:off x="1526511" y="1104312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000" b="1" dirty="0" smtClean="0">
                <a:latin typeface="Arial Black" charset="0"/>
                <a:ea typeface="Arial Black" charset="0"/>
                <a:cs typeface="Arial Black" charset="0"/>
              </a:rPr>
              <a:t>MOTIVATION</a:t>
            </a:r>
            <a:endParaRPr kumimoji="1" lang="zh-CN" altLang="en-US" sz="1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869" y="1879312"/>
            <a:ext cx="2297821" cy="1960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88" y="2042446"/>
            <a:ext cx="3125036" cy="16711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597" y="4597983"/>
            <a:ext cx="3399918" cy="15412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586" y="4408727"/>
            <a:ext cx="2168225" cy="17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325385" y="120316"/>
            <a:ext cx="4541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Application Study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7" y="1621495"/>
            <a:ext cx="7588416" cy="33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325385" y="120316"/>
            <a:ext cx="4541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0962A9"/>
                </a:solidFill>
              </a:rPr>
              <a:t>Application Study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45330" y="931800"/>
            <a:ext cx="8424000" cy="345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96" y="1390981"/>
            <a:ext cx="66294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04279" y="253275"/>
            <a:ext cx="17844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Radar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1526511" y="1104312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61" y="1397007"/>
            <a:ext cx="3848100" cy="24003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97849" y="4396649"/>
            <a:ext cx="78570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Occupy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 wide band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Impose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interference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 on other devices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Not accessible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to civilian in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most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of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the</a:t>
            </a:r>
            <a:r>
              <a:rPr lang="zh-CN" altLang="en-US" sz="2800" b="1" dirty="0" smtClean="0">
                <a:latin typeface="Calibri" panose="020F0502020204030204" pitchFamily="34" charset="0"/>
              </a:rPr>
              <a:t>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world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Very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expensive</a:t>
            </a:r>
            <a:endParaRPr lang="en-US" altLang="zh-CN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400" b="1" dirty="0" smtClean="0">
                <a:latin typeface="Arial Black" charset="0"/>
                <a:ea typeface="Arial Black" charset="0"/>
                <a:cs typeface="Arial Black" charset="0"/>
              </a:rPr>
              <a:t>State-of-art</a:t>
            </a:r>
            <a:endParaRPr kumimoji="1" lang="zh-CN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34150" y="326761"/>
            <a:ext cx="17844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Radar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1526511" y="1104312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61" y="1397007"/>
            <a:ext cx="3848100" cy="24003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97849" y="4396649"/>
            <a:ext cx="78570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Occupy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 wide band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Impose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interference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 on other devices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Not accessible </a:t>
            </a:r>
            <a:r>
              <a:rPr lang="en-US" altLang="zh-CN" sz="2800" b="1" dirty="0" smtClean="0">
                <a:latin typeface="Calibri" panose="020F0502020204030204" pitchFamily="34" charset="0"/>
              </a:rPr>
              <a:t>to civilian in most of countries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latin typeface="Calibri" panose="020F0502020204030204" pitchFamily="34" charset="0"/>
              </a:rPr>
              <a:t>Very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expensive</a:t>
            </a:r>
            <a:endParaRPr lang="en-US" altLang="zh-CN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400" b="1" dirty="0" smtClean="0">
                <a:latin typeface="Arial Black" charset="0"/>
                <a:ea typeface="Arial Black" charset="0"/>
                <a:cs typeface="Arial Black" charset="0"/>
              </a:rPr>
              <a:t>State-of-art</a:t>
            </a:r>
            <a:endParaRPr kumimoji="1" lang="zh-CN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4" y="1407030"/>
            <a:ext cx="5254272" cy="323834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254" y="3832578"/>
            <a:ext cx="5185641" cy="275069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圆角矩形标注 9"/>
          <p:cNvSpPr/>
          <p:nvPr/>
        </p:nvSpPr>
        <p:spPr>
          <a:xfrm>
            <a:off x="5803122" y="3125748"/>
            <a:ext cx="3340878" cy="730790"/>
          </a:xfrm>
          <a:prstGeom prst="wedgeRoundRectCallout">
            <a:avLst>
              <a:gd name="adj1" fmla="val -20833"/>
              <a:gd name="adj2" fmla="val 7731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latin typeface="Calibri" panose="020F0502020204030204" pitchFamily="34" charset="0"/>
              </a:rPr>
              <a:t>US$4,500/Set</a:t>
            </a:r>
            <a:endParaRPr lang="zh-CN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2605618" y="1449200"/>
            <a:ext cx="3077866" cy="730790"/>
          </a:xfrm>
          <a:prstGeom prst="wedgeRoundRectCallout">
            <a:avLst>
              <a:gd name="adj1" fmla="val -20833"/>
              <a:gd name="adj2" fmla="val 7731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latin typeface="Calibri" panose="020F0502020204030204" pitchFamily="34" charset="0"/>
              </a:rPr>
              <a:t>US$90,000/Set</a:t>
            </a:r>
            <a:endParaRPr lang="zh-CN" alt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275555" y="5015160"/>
            <a:ext cx="8627540" cy="1182806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0540" tIns="0" rIns="100540" bIns="0" anchor="ctr" anchorCtr="0"/>
          <a:lstStyle>
            <a:defPPr>
              <a:defRPr lang="en-US"/>
            </a:defPPr>
            <a:lvl1pPr marL="231775" algn="ctr" defTabSz="457200">
              <a:defRPr sz="3000">
                <a:solidFill>
                  <a:schemeClr val="bg1"/>
                </a:solidFill>
                <a:latin typeface="Calibri" pitchFamily="34" charset="0"/>
                <a:ea typeface="Batang" pitchFamily="18" charset="-127"/>
                <a:cs typeface="Calibri" pitchFamily="34" charset="0"/>
              </a:defRPr>
            </a:lvl1pPr>
            <a:lvl2pPr defTabSz="457200">
              <a:defRPr>
                <a:solidFill>
                  <a:schemeClr val="tx1"/>
                </a:solidFill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lvl="8" algn="ctr" defTabSz="457200">
              <a:spcBef>
                <a:spcPct val="50000"/>
              </a:spcBef>
              <a:buFont typeface="Arial" pitchFamily="34" charset="0"/>
              <a:buChar char="•"/>
              <a:defRPr sz="3200" b="0" i="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en-US" altLang="zh-CN" sz="3200" b="1" dirty="0" smtClean="0"/>
              <a:t>Requiring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the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customized devices and signals</a:t>
            </a:r>
            <a:endParaRPr lang="en-US" altLang="zh-CN" sz="3200" b="1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1619325" y="834784"/>
            <a:ext cx="5940000" cy="34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64" y="1620002"/>
            <a:ext cx="3692211" cy="261339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376381" y="3341788"/>
            <a:ext cx="1497204" cy="480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smtClean="0"/>
              <a:t>Wi-Vi</a:t>
            </a:r>
            <a:endParaRPr kumimoji="1" lang="zh-CN" altLang="en-US" b="1" dirty="0"/>
          </a:p>
        </p:txBody>
      </p:sp>
      <p:sp>
        <p:nvSpPr>
          <p:cNvPr id="36" name="圆角矩形 35"/>
          <p:cNvSpPr/>
          <p:nvPr/>
        </p:nvSpPr>
        <p:spPr>
          <a:xfrm>
            <a:off x="7047691" y="3353894"/>
            <a:ext cx="1497204" cy="480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err="1" smtClean="0"/>
              <a:t>WiTrack</a:t>
            </a:r>
            <a:endParaRPr kumimoji="1" lang="zh-CN" altLang="en-US" b="1" dirty="0"/>
          </a:p>
        </p:txBody>
      </p:sp>
      <p:sp>
        <p:nvSpPr>
          <p:cNvPr id="39" name="矩形 38"/>
          <p:cNvSpPr/>
          <p:nvPr/>
        </p:nvSpPr>
        <p:spPr>
          <a:xfrm>
            <a:off x="2835477" y="188231"/>
            <a:ext cx="3507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See-through-wall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矩形 9"/>
          <p:cNvSpPr/>
          <p:nvPr/>
        </p:nvSpPr>
        <p:spPr>
          <a:xfrm rot="2408538">
            <a:off x="6623560" y="319678"/>
            <a:ext cx="3141182" cy="769372"/>
          </a:xfrm>
          <a:custGeom>
            <a:avLst/>
            <a:gdLst>
              <a:gd name="connsiteX0" fmla="*/ 0 w 3097499"/>
              <a:gd name="connsiteY0" fmla="*/ 0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0 w 3097499"/>
              <a:gd name="connsiteY4" fmla="*/ 0 h 753626"/>
              <a:gd name="connsiteX0" fmla="*/ 847903 w 3097499"/>
              <a:gd name="connsiteY0" fmla="*/ 7883 h 753626"/>
              <a:gd name="connsiteX1" fmla="*/ 3097499 w 3097499"/>
              <a:gd name="connsiteY1" fmla="*/ 0 h 753626"/>
              <a:gd name="connsiteX2" fmla="*/ 3097499 w 3097499"/>
              <a:gd name="connsiteY2" fmla="*/ 753626 h 753626"/>
              <a:gd name="connsiteX3" fmla="*/ 0 w 3097499"/>
              <a:gd name="connsiteY3" fmla="*/ 753626 h 753626"/>
              <a:gd name="connsiteX4" fmla="*/ 847903 w 3097499"/>
              <a:gd name="connsiteY4" fmla="*/ 7883 h 753626"/>
              <a:gd name="connsiteX0" fmla="*/ 847903 w 3097499"/>
              <a:gd name="connsiteY0" fmla="*/ 13078 h 758821"/>
              <a:gd name="connsiteX1" fmla="*/ 2449031 w 3097499"/>
              <a:gd name="connsiteY1" fmla="*/ 0 h 758821"/>
              <a:gd name="connsiteX2" fmla="*/ 3097499 w 3097499"/>
              <a:gd name="connsiteY2" fmla="*/ 758821 h 758821"/>
              <a:gd name="connsiteX3" fmla="*/ 0 w 3097499"/>
              <a:gd name="connsiteY3" fmla="*/ 758821 h 758821"/>
              <a:gd name="connsiteX4" fmla="*/ 847903 w 3097499"/>
              <a:gd name="connsiteY4" fmla="*/ 13078 h 758821"/>
              <a:gd name="connsiteX0" fmla="*/ 891586 w 3141182"/>
              <a:gd name="connsiteY0" fmla="*/ 13078 h 769372"/>
              <a:gd name="connsiteX1" fmla="*/ 2492714 w 3141182"/>
              <a:gd name="connsiteY1" fmla="*/ 0 h 769372"/>
              <a:gd name="connsiteX2" fmla="*/ 3141182 w 3141182"/>
              <a:gd name="connsiteY2" fmla="*/ 758821 h 769372"/>
              <a:gd name="connsiteX3" fmla="*/ 0 w 3141182"/>
              <a:gd name="connsiteY3" fmla="*/ 769372 h 769372"/>
              <a:gd name="connsiteX4" fmla="*/ 891586 w 3141182"/>
              <a:gd name="connsiteY4" fmla="*/ 13078 h 76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1182" h="769372">
                <a:moveTo>
                  <a:pt x="891586" y="13078"/>
                </a:moveTo>
                <a:lnTo>
                  <a:pt x="2492714" y="0"/>
                </a:lnTo>
                <a:lnTo>
                  <a:pt x="3141182" y="758821"/>
                </a:lnTo>
                <a:lnTo>
                  <a:pt x="0" y="769372"/>
                </a:lnTo>
                <a:lnTo>
                  <a:pt x="891586" y="13078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 smtClean="0">
                <a:latin typeface="Arial Black" charset="0"/>
                <a:ea typeface="Arial Black" charset="0"/>
                <a:cs typeface="Arial Black" charset="0"/>
              </a:rPr>
              <a:t>  </a:t>
            </a:r>
            <a:r>
              <a:rPr kumimoji="1" lang="en-US" altLang="zh-CN" sz="2400" b="1" dirty="0" smtClean="0">
                <a:latin typeface="Arial Black" charset="0"/>
                <a:ea typeface="Arial Black" charset="0"/>
                <a:cs typeface="Arial Black" charset="0"/>
              </a:rPr>
              <a:t>State-of-art</a:t>
            </a:r>
            <a:endParaRPr kumimoji="1" lang="zh-CN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623" y="1415695"/>
            <a:ext cx="2289175" cy="15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5"/>
    </mc:Choice>
    <mc:Fallback xmlns="">
      <p:transition spd="slow" advTm="258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9512" y="0"/>
            <a:ext cx="1079595" cy="2270100"/>
            <a:chOff x="540077" y="6772"/>
            <a:chExt cx="1079595" cy="1333996"/>
          </a:xfrm>
        </p:grpSpPr>
        <p:sp>
          <p:nvSpPr>
            <p:cNvPr id="2" name="矩形 1"/>
            <p:cNvSpPr/>
            <p:nvPr/>
          </p:nvSpPr>
          <p:spPr>
            <a:xfrm>
              <a:off x="825572" y="6772"/>
              <a:ext cx="223111" cy="1117972"/>
            </a:xfrm>
            <a:prstGeom prst="rect">
              <a:avLst/>
            </a:prstGeom>
            <a:solidFill>
              <a:srgbClr val="289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111067" y="6772"/>
              <a:ext cx="223111" cy="757932"/>
            </a:xfrm>
            <a:prstGeom prst="rect">
              <a:avLst/>
            </a:prstGeom>
            <a:solidFill>
              <a:srgbClr val="E99E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96561" y="6772"/>
              <a:ext cx="223111" cy="1333996"/>
            </a:xfrm>
            <a:prstGeom prst="rect">
              <a:avLst/>
            </a:prstGeom>
            <a:solidFill>
              <a:srgbClr val="CD2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40077" y="6772"/>
              <a:ext cx="223111" cy="901948"/>
            </a:xfrm>
            <a:prstGeom prst="rect">
              <a:avLst/>
            </a:prstGeom>
            <a:solidFill>
              <a:srgbClr val="096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50502" y="2982595"/>
            <a:ext cx="18097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28575">
                  <a:solidFill>
                    <a:srgbClr val="0962A9"/>
                  </a:solidFill>
                </a:ln>
                <a:solidFill>
                  <a:schemeClr val="bg1"/>
                </a:solidFill>
              </a:rPr>
              <a:t>2</a:t>
            </a:r>
            <a:endParaRPr lang="zh-CN" altLang="en-US" sz="8800" b="1" dirty="0">
              <a:ln w="28575">
                <a:solidFill>
                  <a:srgbClr val="0962A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28673" y="3725480"/>
            <a:ext cx="5941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962A9"/>
                </a:solidFill>
              </a:rPr>
              <a:t>Overview our</a:t>
            </a:r>
            <a:r>
              <a:rPr lang="zh-CN" altLang="en-US" sz="3200" b="1" dirty="0" smtClean="0">
                <a:solidFill>
                  <a:srgbClr val="0962A9"/>
                </a:solidFill>
              </a:rPr>
              <a:t> </a:t>
            </a:r>
            <a:r>
              <a:rPr lang="en-US" altLang="zh-CN" sz="3200" b="1" dirty="0" smtClean="0">
                <a:solidFill>
                  <a:srgbClr val="0962A9"/>
                </a:solidFill>
              </a:rPr>
              <a:t>idea</a:t>
            </a:r>
            <a:endParaRPr lang="en-US" altLang="zh-CN" sz="3200" b="1" dirty="0">
              <a:solidFill>
                <a:srgbClr val="0962A9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28673" y="2982595"/>
            <a:ext cx="6090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does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Tadar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works?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99" y="4087598"/>
            <a:ext cx="2313188" cy="26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7"/>
    </mc:Choice>
    <mc:Fallback xmlns="">
      <p:transition spd="slow" advTm="1277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2.6|23.2|29.6|15.6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27385</TotalTime>
  <Words>2985</Words>
  <Application>Microsoft Macintosh PowerPoint</Application>
  <PresentationFormat>全屏显示(4:3)</PresentationFormat>
  <Paragraphs>491</Paragraphs>
  <Slides>51</Slides>
  <Notes>51</Notes>
  <HiddenSlides>3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3" baseType="lpstr">
      <vt:lpstr>Arial Black</vt:lpstr>
      <vt:lpstr>Batang</vt:lpstr>
      <vt:lpstr>Calibri</vt:lpstr>
      <vt:lpstr>Cambria</vt:lpstr>
      <vt:lpstr>Cambria Math</vt:lpstr>
      <vt:lpstr>Wingdings</vt:lpstr>
      <vt:lpstr>黑体</vt:lpstr>
      <vt:lpstr>华文新魏</vt:lpstr>
      <vt:lpstr>宋体</vt:lpstr>
      <vt:lpstr>微软雅黑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Can RFID systems enable us to track objects through walls?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extract the reflections from backscatter signals?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Bob</dc:creator>
  <cp:lastModifiedBy>Lei Yang</cp:lastModifiedBy>
  <cp:revision>2693</cp:revision>
  <dcterms:created xsi:type="dcterms:W3CDTF">2014-05-10T16:52:39Z</dcterms:created>
  <dcterms:modified xsi:type="dcterms:W3CDTF">2015-09-05T05:57:51Z</dcterms:modified>
</cp:coreProperties>
</file>